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8" r:id="rId2"/>
    <p:sldId id="256" r:id="rId3"/>
    <p:sldId id="257" r:id="rId4"/>
    <p:sldId id="27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Aristotelica Pro" panose="020B0604020202020204" charset="0"/>
      <p:regular r:id="rId21"/>
    </p:embeddedFont>
    <p:embeddedFont>
      <p:font typeface="Aristotelica Pro Bold" panose="020B0604020202020204" charset="0"/>
      <p:regular r:id="rId22"/>
    </p:embeddedFont>
    <p:embeddedFont>
      <p:font typeface="Aristotelica Pro Semi-Bold" panose="020B0604020202020204" charset="0"/>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6242" autoAdjust="0"/>
  </p:normalViewPr>
  <p:slideViewPr>
    <p:cSldViewPr>
      <p:cViewPr varScale="1">
        <p:scale>
          <a:sx n="71" d="100"/>
          <a:sy n="71" d="100"/>
        </p:scale>
        <p:origin x="136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C840E-0301-44EF-B4B6-9BA63AF6EC3D}" type="datetimeFigureOut">
              <a:rPr lang="en-IN" smtClean="0"/>
              <a:t>09-01-2024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CAB6D-C131-4E70-B70A-457A03C37294}" type="slidenum">
              <a:rPr lang="en-IN" smtClean="0"/>
              <a:t>‹#›</a:t>
            </a:fld>
            <a:endParaRPr lang="en-IN"/>
          </a:p>
        </p:txBody>
      </p:sp>
    </p:spTree>
    <p:extLst>
      <p:ext uri="{BB962C8B-B14F-4D97-AF65-F5344CB8AC3E}">
        <p14:creationId xmlns:p14="http://schemas.microsoft.com/office/powerpoint/2010/main" val="253876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BCAB6D-C131-4E70-B70A-457A03C37294}" type="slidenum">
              <a:rPr lang="en-IN" smtClean="0"/>
              <a:t>1</a:t>
            </a:fld>
            <a:endParaRPr lang="en-IN"/>
          </a:p>
        </p:txBody>
      </p:sp>
    </p:spTree>
    <p:extLst>
      <p:ext uri="{BB962C8B-B14F-4D97-AF65-F5344CB8AC3E}">
        <p14:creationId xmlns:p14="http://schemas.microsoft.com/office/powerpoint/2010/main" val="366750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624523" cy="3726294"/>
          </a:xfrm>
        </p:grpSpPr>
        <p:sp>
          <p:nvSpPr>
            <p:cNvPr id="3" name="Freeform 3"/>
            <p:cNvSpPr/>
            <p:nvPr/>
          </p:nvSpPr>
          <p:spPr>
            <a:xfrm>
              <a:off x="31750" y="31750"/>
              <a:ext cx="6561023" cy="3662794"/>
            </a:xfrm>
            <a:custGeom>
              <a:avLst/>
              <a:gdLst/>
              <a:ahLst/>
              <a:cxnLst/>
              <a:rect l="l" t="t" r="r" b="b"/>
              <a:pathLst>
                <a:path w="6561023" h="3662794">
                  <a:moveTo>
                    <a:pt x="6468313" y="3662794"/>
                  </a:moveTo>
                  <a:lnTo>
                    <a:pt x="92710" y="3662794"/>
                  </a:lnTo>
                  <a:cubicBezTo>
                    <a:pt x="41910" y="3662794"/>
                    <a:pt x="0" y="3620884"/>
                    <a:pt x="0" y="3570084"/>
                  </a:cubicBezTo>
                  <a:lnTo>
                    <a:pt x="0" y="92710"/>
                  </a:lnTo>
                  <a:cubicBezTo>
                    <a:pt x="0" y="41910"/>
                    <a:pt x="41910" y="0"/>
                    <a:pt x="92710" y="0"/>
                  </a:cubicBezTo>
                  <a:lnTo>
                    <a:pt x="6467043" y="0"/>
                  </a:lnTo>
                  <a:cubicBezTo>
                    <a:pt x="6517842" y="0"/>
                    <a:pt x="6559753" y="41910"/>
                    <a:pt x="6559753" y="92710"/>
                  </a:cubicBezTo>
                  <a:lnTo>
                    <a:pt x="6559753" y="3568814"/>
                  </a:lnTo>
                  <a:cubicBezTo>
                    <a:pt x="6561023" y="3620884"/>
                    <a:pt x="6519113" y="3662794"/>
                    <a:pt x="6468313" y="3662794"/>
                  </a:cubicBezTo>
                  <a:close/>
                </a:path>
              </a:pathLst>
            </a:custGeom>
            <a:solidFill>
              <a:srgbClr val="FAE8E0"/>
            </a:solidFill>
          </p:spPr>
        </p:sp>
        <p:sp>
          <p:nvSpPr>
            <p:cNvPr id="4" name="Freeform 4"/>
            <p:cNvSpPr/>
            <p:nvPr/>
          </p:nvSpPr>
          <p:spPr>
            <a:xfrm>
              <a:off x="0" y="0"/>
              <a:ext cx="6624523" cy="3726294"/>
            </a:xfrm>
            <a:custGeom>
              <a:avLst/>
              <a:gdLst/>
              <a:ahLst/>
              <a:cxnLst/>
              <a:rect l="l" t="t" r="r" b="b"/>
              <a:pathLst>
                <a:path w="6624523" h="3726294">
                  <a:moveTo>
                    <a:pt x="6500063" y="59690"/>
                  </a:moveTo>
                  <a:cubicBezTo>
                    <a:pt x="6535623" y="59690"/>
                    <a:pt x="6564833" y="88900"/>
                    <a:pt x="6564833" y="124460"/>
                  </a:cubicBezTo>
                  <a:lnTo>
                    <a:pt x="6564833" y="3601834"/>
                  </a:lnTo>
                  <a:cubicBezTo>
                    <a:pt x="6564833" y="3637394"/>
                    <a:pt x="6535623" y="3666604"/>
                    <a:pt x="6500063" y="3666604"/>
                  </a:cubicBezTo>
                  <a:lnTo>
                    <a:pt x="124460" y="3666604"/>
                  </a:lnTo>
                  <a:cubicBezTo>
                    <a:pt x="88900" y="3666604"/>
                    <a:pt x="59690" y="3637394"/>
                    <a:pt x="59690" y="3601834"/>
                  </a:cubicBezTo>
                  <a:lnTo>
                    <a:pt x="59690" y="124460"/>
                  </a:lnTo>
                  <a:cubicBezTo>
                    <a:pt x="59690" y="88900"/>
                    <a:pt x="88900" y="59690"/>
                    <a:pt x="124460" y="59690"/>
                  </a:cubicBezTo>
                  <a:lnTo>
                    <a:pt x="6500063" y="59690"/>
                  </a:lnTo>
                  <a:moveTo>
                    <a:pt x="6500063" y="0"/>
                  </a:moveTo>
                  <a:lnTo>
                    <a:pt x="124460" y="0"/>
                  </a:lnTo>
                  <a:cubicBezTo>
                    <a:pt x="55880" y="0"/>
                    <a:pt x="0" y="55880"/>
                    <a:pt x="0" y="124460"/>
                  </a:cubicBezTo>
                  <a:lnTo>
                    <a:pt x="0" y="3601834"/>
                  </a:lnTo>
                  <a:cubicBezTo>
                    <a:pt x="0" y="3670414"/>
                    <a:pt x="55880" y="3726294"/>
                    <a:pt x="124460" y="3726294"/>
                  </a:cubicBezTo>
                  <a:lnTo>
                    <a:pt x="6500063" y="3726294"/>
                  </a:lnTo>
                  <a:cubicBezTo>
                    <a:pt x="6568642" y="3726294"/>
                    <a:pt x="6624523" y="3670414"/>
                    <a:pt x="6624523" y="3601834"/>
                  </a:cubicBezTo>
                  <a:lnTo>
                    <a:pt x="6624523" y="124460"/>
                  </a:lnTo>
                  <a:cubicBezTo>
                    <a:pt x="6624523" y="55880"/>
                    <a:pt x="6568642" y="0"/>
                    <a:pt x="6500063" y="0"/>
                  </a:cubicBezTo>
                  <a:close/>
                </a:path>
              </a:pathLst>
            </a:custGeom>
            <a:solidFill>
              <a:srgbClr val="494F56"/>
            </a:solidFill>
          </p:spPr>
        </p:sp>
      </p:grpSp>
      <p:sp>
        <p:nvSpPr>
          <p:cNvPr id="5" name="Freeform 5"/>
          <p:cNvSpPr/>
          <p:nvPr/>
        </p:nvSpPr>
        <p:spPr>
          <a:xfrm>
            <a:off x="156624" y="116332"/>
            <a:ext cx="17974752" cy="10041668"/>
          </a:xfrm>
          <a:custGeom>
            <a:avLst/>
            <a:gdLst/>
            <a:ahLst/>
            <a:cxnLst/>
            <a:rect l="l" t="t" r="r" b="b"/>
            <a:pathLst>
              <a:path w="17974752" h="10041668">
                <a:moveTo>
                  <a:pt x="0" y="0"/>
                </a:moveTo>
                <a:lnTo>
                  <a:pt x="17974752" y="0"/>
                </a:lnTo>
                <a:lnTo>
                  <a:pt x="17974752" y="10041668"/>
                </a:lnTo>
                <a:lnTo>
                  <a:pt x="0" y="10041668"/>
                </a:lnTo>
                <a:lnTo>
                  <a:pt x="0" y="0"/>
                </a:lnTo>
                <a:close/>
              </a:path>
            </a:pathLst>
          </a:custGeom>
          <a:blipFill>
            <a:blip r:embed="rId3"/>
            <a:stretch>
              <a:fillRect l="-3623" t="-20158" r="-28153" b="-1252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37E25E60-BAC0-0DEB-47B9-AC3C0C4A57E9}"/>
              </a:ext>
            </a:extLst>
          </p:cNvPr>
          <p:cNvSpPr txBox="1"/>
          <p:nvPr/>
        </p:nvSpPr>
        <p:spPr>
          <a:xfrm>
            <a:off x="210710" y="105427"/>
            <a:ext cx="17866580" cy="1410643"/>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6. In Power BI, establish a relationship between the "EmployeeID" in the employee data and the "EmployeeID" in the time tracking data.</a:t>
            </a:r>
          </a:p>
        </p:txBody>
      </p:sp>
      <p:sp>
        <p:nvSpPr>
          <p:cNvPr id="5" name="Rectangle: Rounded Corners 4">
            <a:extLst>
              <a:ext uri="{FF2B5EF4-FFF2-40B4-BE49-F238E27FC236}">
                <a16:creationId xmlns:a16="http://schemas.microsoft.com/office/drawing/2014/main" id="{5BCEA283-45C6-EECC-773F-F2F300EC1DC3}"/>
              </a:ext>
            </a:extLst>
          </p:cNvPr>
          <p:cNvSpPr/>
          <p:nvPr/>
        </p:nvSpPr>
        <p:spPr>
          <a:xfrm>
            <a:off x="9677400" y="2942599"/>
            <a:ext cx="7696200" cy="4867901"/>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3600" dirty="0"/>
              <a:t>We have to apply some transformations to connect general data to in_time and </a:t>
            </a:r>
            <a:r>
              <a:rPr lang="en-US" sz="3600" dirty="0" err="1"/>
              <a:t>out_time</a:t>
            </a:r>
            <a:r>
              <a:rPr lang="en-US" sz="3600" dirty="0"/>
              <a:t> like adding headers, renaming header to establish a relationship between the "EmployeeID" in the employee data and time tracking data.</a:t>
            </a:r>
            <a:endParaRPr lang="en-IN" sz="3600" dirty="0"/>
          </a:p>
        </p:txBody>
      </p:sp>
      <p:pic>
        <p:nvPicPr>
          <p:cNvPr id="9" name="Picture 8">
            <a:extLst>
              <a:ext uri="{FF2B5EF4-FFF2-40B4-BE49-F238E27FC236}">
                <a16:creationId xmlns:a16="http://schemas.microsoft.com/office/drawing/2014/main" id="{E1E3260D-9E04-8282-512C-6892D1F87017}"/>
              </a:ext>
            </a:extLst>
          </p:cNvPr>
          <p:cNvPicPr>
            <a:picLocks noChangeAspect="1"/>
          </p:cNvPicPr>
          <p:nvPr/>
        </p:nvPicPr>
        <p:blipFill rotWithShape="1">
          <a:blip r:embed="rId2"/>
          <a:srcRect l="5417" t="27778" r="51666" b="10741"/>
          <a:stretch/>
        </p:blipFill>
        <p:spPr>
          <a:xfrm>
            <a:off x="1066800" y="2705100"/>
            <a:ext cx="8226846" cy="6629400"/>
          </a:xfrm>
          <a:prstGeom prst="rect">
            <a:avLst/>
          </a:prstGeom>
          <a:ln w="38100">
            <a:solidFill>
              <a:schemeClr val="tx1"/>
            </a:solidFill>
          </a:ln>
        </p:spPr>
      </p:pic>
      <p:sp>
        <p:nvSpPr>
          <p:cNvPr id="10" name="Arrow: Notched Right 9">
            <a:extLst>
              <a:ext uri="{FF2B5EF4-FFF2-40B4-BE49-F238E27FC236}">
                <a16:creationId xmlns:a16="http://schemas.microsoft.com/office/drawing/2014/main" id="{18E955F7-A5FF-079A-5B1B-A4BC455437BC}"/>
              </a:ext>
            </a:extLst>
          </p:cNvPr>
          <p:cNvSpPr/>
          <p:nvPr/>
        </p:nvSpPr>
        <p:spPr>
          <a:xfrm>
            <a:off x="304800" y="1760061"/>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88CEEAC-1F19-298F-CB88-520548560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2476500"/>
            <a:ext cx="709452" cy="6536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A9C2770D-96B4-CA0E-46BD-EC10311A7B22}"/>
              </a:ext>
            </a:extLst>
          </p:cNvPr>
          <p:cNvSpPr txBox="1"/>
          <p:nvPr/>
        </p:nvSpPr>
        <p:spPr>
          <a:xfrm>
            <a:off x="210710" y="105427"/>
            <a:ext cx="17866580" cy="1410643"/>
          </a:xfrm>
          <a:prstGeom prst="rect">
            <a:avLst/>
          </a:prstGeom>
        </p:spPr>
        <p:txBody>
          <a:bodyPr lIns="0" tIns="0" rIns="0" bIns="0" rtlCol="0" anchor="t">
            <a:spAutoFit/>
          </a:bodyPr>
          <a:lstStyle/>
          <a:p>
            <a:pPr>
              <a:lnSpc>
                <a:spcPts val="5599"/>
              </a:lnSpc>
            </a:pPr>
            <a:r>
              <a:rPr lang="en-US" sz="3200" b="1" dirty="0">
                <a:solidFill>
                  <a:srgbClr val="383E48"/>
                </a:solidFill>
                <a:latin typeface="Aristotelica Pro"/>
              </a:rPr>
              <a:t>7. Using DAX, create a calculated column that calculates the average years an employee has spent with their current manager.</a:t>
            </a:r>
          </a:p>
        </p:txBody>
      </p:sp>
      <p:pic>
        <p:nvPicPr>
          <p:cNvPr id="4" name="Picture 3">
            <a:extLst>
              <a:ext uri="{FF2B5EF4-FFF2-40B4-BE49-F238E27FC236}">
                <a16:creationId xmlns:a16="http://schemas.microsoft.com/office/drawing/2014/main" id="{A9EC3051-7DE2-D776-ED07-D8EC47AF32D0}"/>
              </a:ext>
            </a:extLst>
          </p:cNvPr>
          <p:cNvPicPr>
            <a:picLocks noChangeAspect="1"/>
          </p:cNvPicPr>
          <p:nvPr/>
        </p:nvPicPr>
        <p:blipFill rotWithShape="1">
          <a:blip r:embed="rId2"/>
          <a:srcRect l="1" t="13324" r="66798" b="72963"/>
          <a:stretch/>
        </p:blipFill>
        <p:spPr>
          <a:xfrm>
            <a:off x="1404068" y="1790700"/>
            <a:ext cx="8527774" cy="1981200"/>
          </a:xfrm>
          <a:prstGeom prst="rect">
            <a:avLst/>
          </a:prstGeom>
          <a:ln w="38100">
            <a:solidFill>
              <a:schemeClr val="tx1"/>
            </a:solidFill>
          </a:ln>
        </p:spPr>
      </p:pic>
      <p:sp>
        <p:nvSpPr>
          <p:cNvPr id="5" name="Arrow: Notched Right 4">
            <a:extLst>
              <a:ext uri="{FF2B5EF4-FFF2-40B4-BE49-F238E27FC236}">
                <a16:creationId xmlns:a16="http://schemas.microsoft.com/office/drawing/2014/main" id="{554A691E-9C2C-D2F0-2B3F-B67D56FC7211}"/>
              </a:ext>
            </a:extLst>
          </p:cNvPr>
          <p:cNvSpPr/>
          <p:nvPr/>
        </p:nvSpPr>
        <p:spPr>
          <a:xfrm>
            <a:off x="210710" y="1620075"/>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E030D05-5EB2-D5FA-6E62-5A6C7F32D188}"/>
              </a:ext>
            </a:extLst>
          </p:cNvPr>
          <p:cNvSpPr/>
          <p:nvPr/>
        </p:nvSpPr>
        <p:spPr>
          <a:xfrm>
            <a:off x="10470107" y="1690379"/>
            <a:ext cx="7239000" cy="2081521"/>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According to this DAX formula average years an employee has spent with their current manager is 4.12.</a:t>
            </a:r>
            <a:endParaRPr lang="en-IN" sz="2800" dirty="0"/>
          </a:p>
        </p:txBody>
      </p:sp>
      <p:pic>
        <p:nvPicPr>
          <p:cNvPr id="7" name="Picture 6">
            <a:extLst>
              <a:ext uri="{FF2B5EF4-FFF2-40B4-BE49-F238E27FC236}">
                <a16:creationId xmlns:a16="http://schemas.microsoft.com/office/drawing/2014/main" id="{1AC41B0C-0070-42D0-E4FE-A9820AD0E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1357655"/>
            <a:ext cx="533400" cy="491466"/>
          </a:xfrm>
          <a:prstGeom prst="rect">
            <a:avLst/>
          </a:prstGeom>
        </p:spPr>
      </p:pic>
      <p:sp>
        <p:nvSpPr>
          <p:cNvPr id="3" name="TextBox 3">
            <a:extLst>
              <a:ext uri="{FF2B5EF4-FFF2-40B4-BE49-F238E27FC236}">
                <a16:creationId xmlns:a16="http://schemas.microsoft.com/office/drawing/2014/main" id="{6712C0DC-45B1-4E86-E0FF-A19938B64D7E}"/>
              </a:ext>
            </a:extLst>
          </p:cNvPr>
          <p:cNvSpPr txBox="1"/>
          <p:nvPr/>
        </p:nvSpPr>
        <p:spPr>
          <a:xfrm>
            <a:off x="305937" y="4192588"/>
            <a:ext cx="17866580" cy="1410643"/>
          </a:xfrm>
          <a:prstGeom prst="rect">
            <a:avLst/>
          </a:prstGeom>
        </p:spPr>
        <p:txBody>
          <a:bodyPr lIns="0" tIns="0" rIns="0" bIns="0" rtlCol="0" anchor="t">
            <a:spAutoFit/>
          </a:bodyPr>
          <a:lstStyle/>
          <a:p>
            <a:pPr>
              <a:lnSpc>
                <a:spcPts val="5599"/>
              </a:lnSpc>
            </a:pPr>
            <a:r>
              <a:rPr lang="en-US" sz="3200" b="1" dirty="0">
                <a:solidFill>
                  <a:srgbClr val="383E48"/>
                </a:solidFill>
                <a:latin typeface="Aristotelica Pro"/>
              </a:rPr>
              <a:t>8. Using Excel, create a pivot table that displays the count of employees in each Marital Status category, segmented by Department.</a:t>
            </a:r>
          </a:p>
        </p:txBody>
      </p:sp>
      <p:sp>
        <p:nvSpPr>
          <p:cNvPr id="10" name="Rectangle: Rounded Corners 9">
            <a:extLst>
              <a:ext uri="{FF2B5EF4-FFF2-40B4-BE49-F238E27FC236}">
                <a16:creationId xmlns:a16="http://schemas.microsoft.com/office/drawing/2014/main" id="{26CD6EB9-9746-4FBF-0CCA-6315E8BC4150}"/>
              </a:ext>
            </a:extLst>
          </p:cNvPr>
          <p:cNvSpPr/>
          <p:nvPr/>
        </p:nvSpPr>
        <p:spPr>
          <a:xfrm>
            <a:off x="10470107" y="6448418"/>
            <a:ext cx="7239000" cy="2214236"/>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It is clear from pivot table that number of married employees is more in each department.</a:t>
            </a:r>
            <a:endParaRPr lang="en-IN" sz="2800" dirty="0"/>
          </a:p>
        </p:txBody>
      </p:sp>
      <p:sp>
        <p:nvSpPr>
          <p:cNvPr id="11" name="Arrow: Notched Right 10">
            <a:extLst>
              <a:ext uri="{FF2B5EF4-FFF2-40B4-BE49-F238E27FC236}">
                <a16:creationId xmlns:a16="http://schemas.microsoft.com/office/drawing/2014/main" id="{6009A562-7ADD-9771-77B7-0C3D0614AD13}"/>
              </a:ext>
            </a:extLst>
          </p:cNvPr>
          <p:cNvSpPr/>
          <p:nvPr/>
        </p:nvSpPr>
        <p:spPr>
          <a:xfrm>
            <a:off x="305937" y="5845994"/>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C194377B-119D-AEB6-884B-5F6EEF2F6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8682" y="6120318"/>
            <a:ext cx="533400" cy="491466"/>
          </a:xfrm>
          <a:prstGeom prst="rect">
            <a:avLst/>
          </a:prstGeom>
        </p:spPr>
      </p:pic>
      <p:pic>
        <p:nvPicPr>
          <p:cNvPr id="16" name="Picture 15">
            <a:extLst>
              <a:ext uri="{FF2B5EF4-FFF2-40B4-BE49-F238E27FC236}">
                <a16:creationId xmlns:a16="http://schemas.microsoft.com/office/drawing/2014/main" id="{C36D7AC1-0E61-5A4C-8052-1BE0507C311F}"/>
              </a:ext>
            </a:extLst>
          </p:cNvPr>
          <p:cNvPicPr>
            <a:picLocks noChangeAspect="1"/>
          </p:cNvPicPr>
          <p:nvPr/>
        </p:nvPicPr>
        <p:blipFill rotWithShape="1">
          <a:blip r:embed="rId4"/>
          <a:srcRect l="1153" t="28518" r="79583" b="44815"/>
          <a:stretch/>
        </p:blipFill>
        <p:spPr>
          <a:xfrm>
            <a:off x="1805388" y="5761077"/>
            <a:ext cx="5677241" cy="4420496"/>
          </a:xfrm>
          <a:prstGeom prst="rect">
            <a:avLst/>
          </a:prstGeom>
          <a:ln w="381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Notched Right 4">
            <a:extLst>
              <a:ext uri="{FF2B5EF4-FFF2-40B4-BE49-F238E27FC236}">
                <a16:creationId xmlns:a16="http://schemas.microsoft.com/office/drawing/2014/main" id="{24E8FF7B-433B-6334-9728-AE8EAE39C67B}"/>
              </a:ext>
            </a:extLst>
          </p:cNvPr>
          <p:cNvSpPr/>
          <p:nvPr/>
        </p:nvSpPr>
        <p:spPr>
          <a:xfrm>
            <a:off x="381000" y="1225561"/>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7" name="TextBox 3">
            <a:extLst>
              <a:ext uri="{FF2B5EF4-FFF2-40B4-BE49-F238E27FC236}">
                <a16:creationId xmlns:a16="http://schemas.microsoft.com/office/drawing/2014/main" id="{D47A8982-820A-D901-7226-C9F8EDC27FF9}"/>
              </a:ext>
            </a:extLst>
          </p:cNvPr>
          <p:cNvSpPr txBox="1"/>
          <p:nvPr/>
        </p:nvSpPr>
        <p:spPr>
          <a:xfrm>
            <a:off x="210710" y="105427"/>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9. Apply conditional formatting to highlight employees with both above-average Monthly Income and above-average Job Satisfaction.</a:t>
            </a:r>
          </a:p>
        </p:txBody>
      </p:sp>
      <p:pic>
        <p:nvPicPr>
          <p:cNvPr id="11" name="Picture 10">
            <a:extLst>
              <a:ext uri="{FF2B5EF4-FFF2-40B4-BE49-F238E27FC236}">
                <a16:creationId xmlns:a16="http://schemas.microsoft.com/office/drawing/2014/main" id="{1F287A65-4FD2-7793-F6DA-DA7C946A2737}"/>
              </a:ext>
            </a:extLst>
          </p:cNvPr>
          <p:cNvPicPr>
            <a:picLocks noChangeAspect="1"/>
          </p:cNvPicPr>
          <p:nvPr/>
        </p:nvPicPr>
        <p:blipFill rotWithShape="1">
          <a:blip r:embed="rId2"/>
          <a:srcRect l="3333" t="16667" r="70833" b="39630"/>
          <a:stretch/>
        </p:blipFill>
        <p:spPr>
          <a:xfrm>
            <a:off x="1600200" y="1192959"/>
            <a:ext cx="6019800" cy="4231757"/>
          </a:xfrm>
          <a:prstGeom prst="rect">
            <a:avLst/>
          </a:prstGeom>
        </p:spPr>
      </p:pic>
      <p:sp>
        <p:nvSpPr>
          <p:cNvPr id="12" name="Rectangle: Rounded Corners 11">
            <a:extLst>
              <a:ext uri="{FF2B5EF4-FFF2-40B4-BE49-F238E27FC236}">
                <a16:creationId xmlns:a16="http://schemas.microsoft.com/office/drawing/2014/main" id="{CA2B098E-A8B4-2C91-8087-FF3869AEDF58}"/>
              </a:ext>
            </a:extLst>
          </p:cNvPr>
          <p:cNvSpPr/>
          <p:nvPr/>
        </p:nvSpPr>
        <p:spPr>
          <a:xfrm>
            <a:off x="8610600" y="1774209"/>
            <a:ext cx="7239000" cy="2081521"/>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In Power Bi after applying both this filter it is clear that 931 employees have above-average Monthly Income and above-average Job Satisfaction.</a:t>
            </a:r>
            <a:endParaRPr lang="en-IN" sz="2800" dirty="0"/>
          </a:p>
        </p:txBody>
      </p:sp>
      <p:sp>
        <p:nvSpPr>
          <p:cNvPr id="13" name="TextBox 3">
            <a:extLst>
              <a:ext uri="{FF2B5EF4-FFF2-40B4-BE49-F238E27FC236}">
                <a16:creationId xmlns:a16="http://schemas.microsoft.com/office/drawing/2014/main" id="{7CC5A652-5076-1D1A-4797-68F84B4F9F54}"/>
              </a:ext>
            </a:extLst>
          </p:cNvPr>
          <p:cNvSpPr txBox="1"/>
          <p:nvPr/>
        </p:nvSpPr>
        <p:spPr>
          <a:xfrm>
            <a:off x="228639" y="5559965"/>
            <a:ext cx="17866580" cy="661720"/>
          </a:xfrm>
          <a:prstGeom prst="rect">
            <a:avLst/>
          </a:prstGeom>
        </p:spPr>
        <p:txBody>
          <a:bodyPr wrap="square" lIns="0" tIns="0" rIns="0" bIns="0" rtlCol="0" anchor="t">
            <a:spAutoFit/>
          </a:bodyPr>
          <a:lstStyle/>
          <a:p>
            <a:pPr>
              <a:lnSpc>
                <a:spcPts val="5599"/>
              </a:lnSpc>
            </a:pPr>
            <a:r>
              <a:rPr lang="en-US" sz="3200" b="1" dirty="0">
                <a:solidFill>
                  <a:srgbClr val="383E48"/>
                </a:solidFill>
                <a:latin typeface="Aristotelica Pro"/>
              </a:rPr>
              <a:t>10. In Power BI, create a line chart that visualizes trend of Employee Attrition over the years.</a:t>
            </a:r>
          </a:p>
        </p:txBody>
      </p:sp>
      <p:pic>
        <p:nvPicPr>
          <p:cNvPr id="15" name="Picture 14">
            <a:extLst>
              <a:ext uri="{FF2B5EF4-FFF2-40B4-BE49-F238E27FC236}">
                <a16:creationId xmlns:a16="http://schemas.microsoft.com/office/drawing/2014/main" id="{5824B1D6-5473-63A4-9DD9-476EA54374C2}"/>
              </a:ext>
            </a:extLst>
          </p:cNvPr>
          <p:cNvPicPr>
            <a:picLocks noChangeAspect="1"/>
          </p:cNvPicPr>
          <p:nvPr/>
        </p:nvPicPr>
        <p:blipFill rotWithShape="1">
          <a:blip r:embed="rId3"/>
          <a:srcRect l="33333" t="38889" r="33750" b="20340"/>
          <a:stretch/>
        </p:blipFill>
        <p:spPr>
          <a:xfrm>
            <a:off x="1631576" y="6264417"/>
            <a:ext cx="5836024" cy="4066079"/>
          </a:xfrm>
          <a:prstGeom prst="rect">
            <a:avLst/>
          </a:prstGeom>
        </p:spPr>
      </p:pic>
      <p:sp>
        <p:nvSpPr>
          <p:cNvPr id="2" name="Arrow: Notched Right 1">
            <a:extLst>
              <a:ext uri="{FF2B5EF4-FFF2-40B4-BE49-F238E27FC236}">
                <a16:creationId xmlns:a16="http://schemas.microsoft.com/office/drawing/2014/main" id="{E562958A-1232-1326-D42D-97B2A518D722}"/>
              </a:ext>
            </a:extLst>
          </p:cNvPr>
          <p:cNvSpPr/>
          <p:nvPr/>
        </p:nvSpPr>
        <p:spPr>
          <a:xfrm>
            <a:off x="381000" y="6356934"/>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4001F689-1B04-06B8-5051-8A3E5E4D5DD3}"/>
              </a:ext>
            </a:extLst>
          </p:cNvPr>
          <p:cNvSpPr/>
          <p:nvPr/>
        </p:nvSpPr>
        <p:spPr>
          <a:xfrm>
            <a:off x="8610600" y="7124700"/>
            <a:ext cx="7239000" cy="2081521"/>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We noticed that maximum employee left company in first 10 years. </a:t>
            </a:r>
            <a:endParaRPr lang="en-IN" sz="2800" dirty="0"/>
          </a:p>
        </p:txBody>
      </p:sp>
      <p:pic>
        <p:nvPicPr>
          <p:cNvPr id="4" name="Picture 3">
            <a:extLst>
              <a:ext uri="{FF2B5EF4-FFF2-40B4-BE49-F238E27FC236}">
                <a16:creationId xmlns:a16="http://schemas.microsoft.com/office/drawing/2014/main" id="{B64DAD18-4A43-FA95-30FE-BB5A1BF87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229" y="1427234"/>
            <a:ext cx="533400" cy="491466"/>
          </a:xfrm>
          <a:prstGeom prst="rect">
            <a:avLst/>
          </a:prstGeom>
        </p:spPr>
      </p:pic>
      <p:pic>
        <p:nvPicPr>
          <p:cNvPr id="6" name="Picture 5">
            <a:extLst>
              <a:ext uri="{FF2B5EF4-FFF2-40B4-BE49-F238E27FC236}">
                <a16:creationId xmlns:a16="http://schemas.microsoft.com/office/drawing/2014/main" id="{A5F3B0C9-B61E-E49D-25EF-9569E9E98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605" y="6743700"/>
            <a:ext cx="533400" cy="4914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226F2649-D526-E889-2AAF-AA6B1102E3B9}"/>
              </a:ext>
            </a:extLst>
          </p:cNvPr>
          <p:cNvSpPr txBox="1"/>
          <p:nvPr/>
        </p:nvSpPr>
        <p:spPr>
          <a:xfrm>
            <a:off x="210710" y="105427"/>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11. Describe how you would create a star schema for this dataset, explaining the benefits of doing so.</a:t>
            </a:r>
          </a:p>
        </p:txBody>
      </p:sp>
      <p:sp>
        <p:nvSpPr>
          <p:cNvPr id="3" name="Arrow: Notched Right 2">
            <a:extLst>
              <a:ext uri="{FF2B5EF4-FFF2-40B4-BE49-F238E27FC236}">
                <a16:creationId xmlns:a16="http://schemas.microsoft.com/office/drawing/2014/main" id="{CDEA01E4-2539-3701-EF6E-1CD29586EBF2}"/>
              </a:ext>
            </a:extLst>
          </p:cNvPr>
          <p:cNvSpPr/>
          <p:nvPr/>
        </p:nvSpPr>
        <p:spPr>
          <a:xfrm>
            <a:off x="381000" y="1225561"/>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5E330192-F724-CE19-49A6-4F38D9183437}"/>
              </a:ext>
            </a:extLst>
          </p:cNvPr>
          <p:cNvSpPr/>
          <p:nvPr/>
        </p:nvSpPr>
        <p:spPr>
          <a:xfrm>
            <a:off x="1524000" y="1090312"/>
            <a:ext cx="16383000" cy="3824588"/>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Creating a star schema involves structuring data into a central fact table like '</a:t>
            </a:r>
            <a:r>
              <a:rPr lang="en-US" sz="2800" dirty="0" err="1"/>
              <a:t>MonthlyIncome</a:t>
            </a:r>
            <a:r>
              <a:rPr lang="en-US" sz="2800" dirty="0"/>
              <a:t>', '</a:t>
            </a:r>
            <a:r>
              <a:rPr lang="en-US" sz="2800" dirty="0" err="1"/>
              <a:t>DistanceFromHome</a:t>
            </a:r>
            <a:r>
              <a:rPr lang="en-US" sz="2800" dirty="0"/>
              <a:t>', '</a:t>
            </a:r>
            <a:r>
              <a:rPr lang="en-US" sz="2800" dirty="0" err="1"/>
              <a:t>TotalWorkingYears</a:t>
            </a:r>
            <a:r>
              <a:rPr lang="en-US" sz="2800" dirty="0"/>
              <a:t>', '</a:t>
            </a:r>
            <a:r>
              <a:rPr lang="en-US" sz="2800" dirty="0" err="1"/>
              <a:t>YearsAtCompany</a:t>
            </a:r>
            <a:r>
              <a:rPr lang="en-US" sz="2800" dirty="0"/>
              <a:t>'  surrounded by dimension tables like ‘</a:t>
            </a:r>
            <a:r>
              <a:rPr lang="en-IN" sz="2800" b="0" i="0" dirty="0">
                <a:solidFill>
                  <a:srgbClr val="374151"/>
                </a:solidFill>
                <a:effectLst/>
                <a:latin typeface="Söhne"/>
              </a:rPr>
              <a:t>Age’</a:t>
            </a:r>
            <a:r>
              <a:rPr lang="en-US" sz="2800" dirty="0"/>
              <a:t>, ‘</a:t>
            </a:r>
            <a:r>
              <a:rPr lang="en-US" sz="2800" dirty="0" err="1"/>
              <a:t>JobRole</a:t>
            </a:r>
            <a:r>
              <a:rPr lang="en-US" sz="2800" dirty="0"/>
              <a:t>', '</a:t>
            </a:r>
            <a:r>
              <a:rPr lang="en-US" sz="2800" dirty="0" err="1"/>
              <a:t>JobLevel</a:t>
            </a:r>
            <a:r>
              <a:rPr lang="en-US" sz="2800" dirty="0"/>
              <a:t>', '</a:t>
            </a:r>
            <a:r>
              <a:rPr lang="en-US" sz="2800" dirty="0" err="1"/>
              <a:t>JobInvolvement</a:t>
            </a:r>
            <a:r>
              <a:rPr lang="en-US" sz="2800" dirty="0"/>
              <a:t>', '</a:t>
            </a:r>
            <a:r>
              <a:rPr lang="en-US" sz="2800" dirty="0" err="1"/>
              <a:t>JobSatisfaction</a:t>
            </a:r>
            <a:r>
              <a:rPr lang="en-US" sz="2800" dirty="0"/>
              <a:t>', '</a:t>
            </a:r>
            <a:r>
              <a:rPr lang="en-US" sz="2800" dirty="0" err="1"/>
              <a:t>BusinessTravel</a:t>
            </a:r>
            <a:r>
              <a:rPr lang="en-US" sz="2800" dirty="0"/>
              <a:t>’ optimizing data storage, query performance, and ease of analysis.</a:t>
            </a:r>
          </a:p>
          <a:p>
            <a:endParaRPr lang="en-US" sz="2800" dirty="0"/>
          </a:p>
          <a:p>
            <a:r>
              <a:rPr lang="en-US" sz="2800" u="sng" dirty="0">
                <a:solidFill>
                  <a:srgbClr val="FF0000"/>
                </a:solidFill>
              </a:rPr>
              <a:t>BENEFITS OF USING A STAR SCHEMA:</a:t>
            </a:r>
          </a:p>
          <a:p>
            <a:r>
              <a:rPr lang="en-US" sz="2800" dirty="0"/>
              <a:t>By structuring the dataset into a star schema, you promote efficient querying, ease of analysis, and a scalable framework that aligns well with business intelligence and reporting needs.</a:t>
            </a:r>
            <a:endParaRPr lang="en-IN" sz="2800" dirty="0"/>
          </a:p>
        </p:txBody>
      </p:sp>
      <p:sp>
        <p:nvSpPr>
          <p:cNvPr id="5" name="TextBox 3">
            <a:extLst>
              <a:ext uri="{FF2B5EF4-FFF2-40B4-BE49-F238E27FC236}">
                <a16:creationId xmlns:a16="http://schemas.microsoft.com/office/drawing/2014/main" id="{1F7E29D2-B771-C67A-4C11-1E714C2AFA68}"/>
              </a:ext>
            </a:extLst>
          </p:cNvPr>
          <p:cNvSpPr txBox="1"/>
          <p:nvPr/>
        </p:nvSpPr>
        <p:spPr>
          <a:xfrm>
            <a:off x="219675" y="5407342"/>
            <a:ext cx="17866580" cy="492443"/>
          </a:xfrm>
          <a:prstGeom prst="rect">
            <a:avLst/>
          </a:prstGeom>
        </p:spPr>
        <p:txBody>
          <a:bodyPr wrap="square" lIns="0" tIns="0" rIns="0" bIns="0" rtlCol="0" anchor="t">
            <a:spAutoFit/>
          </a:bodyPr>
          <a:lstStyle/>
          <a:p>
            <a:r>
              <a:rPr lang="en-US" sz="3200" b="1" dirty="0">
                <a:solidFill>
                  <a:srgbClr val="383E48"/>
                </a:solidFill>
                <a:latin typeface="Aristotelica Pro"/>
              </a:rPr>
              <a:t>12. Using DAX, calculate the rolling 3-month average of Monthly Income for each employee.</a:t>
            </a:r>
          </a:p>
        </p:txBody>
      </p:sp>
      <p:pic>
        <p:nvPicPr>
          <p:cNvPr id="6" name="Picture 5">
            <a:extLst>
              <a:ext uri="{FF2B5EF4-FFF2-40B4-BE49-F238E27FC236}">
                <a16:creationId xmlns:a16="http://schemas.microsoft.com/office/drawing/2014/main" id="{4803B974-B6AC-1FA4-3154-6CB716FE5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44579"/>
            <a:ext cx="533400" cy="491466"/>
          </a:xfrm>
          <a:prstGeom prst="rect">
            <a:avLst/>
          </a:prstGeom>
        </p:spPr>
      </p:pic>
      <p:sp>
        <p:nvSpPr>
          <p:cNvPr id="7" name="Arrow: Notched Right 6">
            <a:extLst>
              <a:ext uri="{FF2B5EF4-FFF2-40B4-BE49-F238E27FC236}">
                <a16:creationId xmlns:a16="http://schemas.microsoft.com/office/drawing/2014/main" id="{629A08C4-A292-2FC0-BA59-5821E86CDA28}"/>
              </a:ext>
            </a:extLst>
          </p:cNvPr>
          <p:cNvSpPr/>
          <p:nvPr/>
        </p:nvSpPr>
        <p:spPr>
          <a:xfrm>
            <a:off x="381000" y="6117903"/>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3390CFAC-1F52-167F-83EB-9F67E4CB741B}"/>
              </a:ext>
            </a:extLst>
          </p:cNvPr>
          <p:cNvPicPr>
            <a:picLocks noChangeAspect="1"/>
          </p:cNvPicPr>
          <p:nvPr/>
        </p:nvPicPr>
        <p:blipFill rotWithShape="1">
          <a:blip r:embed="rId3"/>
          <a:srcRect l="27500" t="47435" r="50000" b="33704"/>
          <a:stretch/>
        </p:blipFill>
        <p:spPr>
          <a:xfrm>
            <a:off x="1905000" y="6607790"/>
            <a:ext cx="5490446" cy="2588897"/>
          </a:xfrm>
          <a:prstGeom prst="rect">
            <a:avLst/>
          </a:prstGeom>
          <a:ln w="38100">
            <a:solidFill>
              <a:schemeClr val="tx1"/>
            </a:solidFill>
          </a:ln>
        </p:spPr>
      </p:pic>
      <p:pic>
        <p:nvPicPr>
          <p:cNvPr id="10" name="Picture 9">
            <a:extLst>
              <a:ext uri="{FF2B5EF4-FFF2-40B4-BE49-F238E27FC236}">
                <a16:creationId xmlns:a16="http://schemas.microsoft.com/office/drawing/2014/main" id="{CBE6DBF6-869C-369E-4807-15804CCB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271826"/>
            <a:ext cx="533400" cy="491466"/>
          </a:xfrm>
          <a:prstGeom prst="rect">
            <a:avLst/>
          </a:prstGeom>
        </p:spPr>
      </p:pic>
    </p:spTree>
    <p:extLst>
      <p:ext uri="{BB962C8B-B14F-4D97-AF65-F5344CB8AC3E}">
        <p14:creationId xmlns:p14="http://schemas.microsoft.com/office/powerpoint/2010/main" val="252650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97E4564-A6E7-75BB-8510-3B33B06CE38E}"/>
              </a:ext>
            </a:extLst>
          </p:cNvPr>
          <p:cNvSpPr txBox="1"/>
          <p:nvPr/>
        </p:nvSpPr>
        <p:spPr>
          <a:xfrm>
            <a:off x="210710" y="5911216"/>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14. How can you set up parameterized queries in Power BI to allow users to filter data based</a:t>
            </a:r>
          </a:p>
          <a:p>
            <a:r>
              <a:rPr lang="en-US" sz="3200" b="1" dirty="0">
                <a:solidFill>
                  <a:srgbClr val="383E48"/>
                </a:solidFill>
                <a:latin typeface="Aristotelica Pro"/>
              </a:rPr>
              <a:t>on the Distance from Home column?</a:t>
            </a:r>
          </a:p>
        </p:txBody>
      </p:sp>
      <p:pic>
        <p:nvPicPr>
          <p:cNvPr id="8" name="Picture 7">
            <a:extLst>
              <a:ext uri="{FF2B5EF4-FFF2-40B4-BE49-F238E27FC236}">
                <a16:creationId xmlns:a16="http://schemas.microsoft.com/office/drawing/2014/main" id="{023B81BA-B73E-2E21-C602-E198006791DC}"/>
              </a:ext>
            </a:extLst>
          </p:cNvPr>
          <p:cNvPicPr>
            <a:picLocks noChangeAspect="1"/>
          </p:cNvPicPr>
          <p:nvPr/>
        </p:nvPicPr>
        <p:blipFill rotWithShape="1">
          <a:blip r:embed="rId2"/>
          <a:srcRect l="36667" t="15926" r="39167" b="43334"/>
          <a:stretch/>
        </p:blipFill>
        <p:spPr>
          <a:xfrm>
            <a:off x="1676401" y="1175385"/>
            <a:ext cx="4876799" cy="4624551"/>
          </a:xfrm>
          <a:prstGeom prst="rect">
            <a:avLst/>
          </a:prstGeom>
        </p:spPr>
      </p:pic>
      <p:sp>
        <p:nvSpPr>
          <p:cNvPr id="9" name="Arrow: Notched Right 8">
            <a:extLst>
              <a:ext uri="{FF2B5EF4-FFF2-40B4-BE49-F238E27FC236}">
                <a16:creationId xmlns:a16="http://schemas.microsoft.com/office/drawing/2014/main" id="{E4F8CEDA-967F-C16F-570D-1F65323E4540}"/>
              </a:ext>
            </a:extLst>
          </p:cNvPr>
          <p:cNvSpPr/>
          <p:nvPr/>
        </p:nvSpPr>
        <p:spPr>
          <a:xfrm>
            <a:off x="499783" y="7168183"/>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6A1AB4A8-9987-FAF5-54C4-FC1363701940}"/>
              </a:ext>
            </a:extLst>
          </p:cNvPr>
          <p:cNvSpPr/>
          <p:nvPr/>
        </p:nvSpPr>
        <p:spPr>
          <a:xfrm>
            <a:off x="7455229" y="2212987"/>
            <a:ext cx="8686801" cy="17526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By using down arrow we can drill down from Department to Job Role.</a:t>
            </a:r>
          </a:p>
        </p:txBody>
      </p:sp>
      <p:sp>
        <p:nvSpPr>
          <p:cNvPr id="11" name="TextBox 3">
            <a:extLst>
              <a:ext uri="{FF2B5EF4-FFF2-40B4-BE49-F238E27FC236}">
                <a16:creationId xmlns:a16="http://schemas.microsoft.com/office/drawing/2014/main" id="{37587FF7-C24D-C4BE-6C23-337A28B5CAE3}"/>
              </a:ext>
            </a:extLst>
          </p:cNvPr>
          <p:cNvSpPr txBox="1"/>
          <p:nvPr/>
        </p:nvSpPr>
        <p:spPr>
          <a:xfrm>
            <a:off x="210710" y="97379"/>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13. Create a hierarchy in Power BI that allows users to drill down from Department to Job Role to further narrow their analysis.</a:t>
            </a:r>
          </a:p>
        </p:txBody>
      </p:sp>
      <p:pic>
        <p:nvPicPr>
          <p:cNvPr id="15" name="Picture 14">
            <a:extLst>
              <a:ext uri="{FF2B5EF4-FFF2-40B4-BE49-F238E27FC236}">
                <a16:creationId xmlns:a16="http://schemas.microsoft.com/office/drawing/2014/main" id="{F0FDF31B-113E-769C-5FEC-074D1C043B8B}"/>
              </a:ext>
            </a:extLst>
          </p:cNvPr>
          <p:cNvPicPr>
            <a:picLocks noChangeAspect="1"/>
          </p:cNvPicPr>
          <p:nvPr/>
        </p:nvPicPr>
        <p:blipFill rotWithShape="1">
          <a:blip r:embed="rId3"/>
          <a:srcRect l="60000" t="48738" r="29583" b="40107"/>
          <a:stretch/>
        </p:blipFill>
        <p:spPr>
          <a:xfrm>
            <a:off x="2209800" y="7124700"/>
            <a:ext cx="3555673" cy="2141792"/>
          </a:xfrm>
          <a:prstGeom prst="rect">
            <a:avLst/>
          </a:prstGeom>
        </p:spPr>
      </p:pic>
      <p:sp>
        <p:nvSpPr>
          <p:cNvPr id="16" name="Rectangle: Rounded Corners 15">
            <a:extLst>
              <a:ext uri="{FF2B5EF4-FFF2-40B4-BE49-F238E27FC236}">
                <a16:creationId xmlns:a16="http://schemas.microsoft.com/office/drawing/2014/main" id="{1AF3CEC2-9939-DB20-9238-FE7F8DD700AE}"/>
              </a:ext>
            </a:extLst>
          </p:cNvPr>
          <p:cNvSpPr/>
          <p:nvPr/>
        </p:nvSpPr>
        <p:spPr>
          <a:xfrm>
            <a:off x="7455229" y="6798721"/>
            <a:ext cx="10134600" cy="33909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dirty="0"/>
              <a:t>1. Select Home &gt; Transform data &gt; Transform data to open the Power Query Editor.</a:t>
            </a:r>
          </a:p>
          <a:p>
            <a:r>
              <a:rPr lang="en-US" sz="2800" dirty="0"/>
              <a:t>2. In the Power Query Editor, select New Parameters under Manage Parameters in the ribbon.</a:t>
            </a:r>
          </a:p>
          <a:p>
            <a:r>
              <a:rPr lang="en-US" sz="2800" dirty="0"/>
              <a:t>3. In the Manage Parameters window, fill out the information about the parameter.</a:t>
            </a:r>
            <a:br>
              <a:rPr lang="en-US" sz="2800" dirty="0"/>
            </a:br>
            <a:r>
              <a:rPr lang="en-US" sz="2800" dirty="0"/>
              <a:t>4. By this we have created slicer for Distance from Home column</a:t>
            </a:r>
          </a:p>
        </p:txBody>
      </p:sp>
      <p:sp>
        <p:nvSpPr>
          <p:cNvPr id="17" name="Arrow: Notched Right 16">
            <a:extLst>
              <a:ext uri="{FF2B5EF4-FFF2-40B4-BE49-F238E27FC236}">
                <a16:creationId xmlns:a16="http://schemas.microsoft.com/office/drawing/2014/main" id="{040E15BB-07DD-748A-B560-FB175F7A5B54}"/>
              </a:ext>
            </a:extLst>
          </p:cNvPr>
          <p:cNvSpPr/>
          <p:nvPr/>
        </p:nvSpPr>
        <p:spPr>
          <a:xfrm>
            <a:off x="533400" y="1562100"/>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44F43191-1C5C-501B-080A-FDE4F950C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848417"/>
            <a:ext cx="533400" cy="491466"/>
          </a:xfrm>
          <a:prstGeom prst="rect">
            <a:avLst/>
          </a:prstGeom>
        </p:spPr>
      </p:pic>
      <p:pic>
        <p:nvPicPr>
          <p:cNvPr id="19" name="Picture 18">
            <a:extLst>
              <a:ext uri="{FF2B5EF4-FFF2-40B4-BE49-F238E27FC236}">
                <a16:creationId xmlns:a16="http://schemas.microsoft.com/office/drawing/2014/main" id="{5F40D839-2A64-FAAE-9563-AAE176DAE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900" y="6500227"/>
            <a:ext cx="533400" cy="491466"/>
          </a:xfrm>
          <a:prstGeom prst="rect">
            <a:avLst/>
          </a:prstGeom>
        </p:spPr>
      </p:pic>
    </p:spTree>
    <p:extLst>
      <p:ext uri="{BB962C8B-B14F-4D97-AF65-F5344CB8AC3E}">
        <p14:creationId xmlns:p14="http://schemas.microsoft.com/office/powerpoint/2010/main" val="3262976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D6BCDB28-3431-17C8-A202-D5A15981A36B}"/>
              </a:ext>
            </a:extLst>
          </p:cNvPr>
          <p:cNvSpPr txBox="1"/>
          <p:nvPr/>
        </p:nvSpPr>
        <p:spPr>
          <a:xfrm>
            <a:off x="210710" y="97379"/>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15. In Excel, calculate the total Monthly Income for each Department, considering only the employees with a Job Level greater than or equal to 3.</a:t>
            </a:r>
          </a:p>
        </p:txBody>
      </p:sp>
      <p:pic>
        <p:nvPicPr>
          <p:cNvPr id="4" name="Picture 3">
            <a:extLst>
              <a:ext uri="{FF2B5EF4-FFF2-40B4-BE49-F238E27FC236}">
                <a16:creationId xmlns:a16="http://schemas.microsoft.com/office/drawing/2014/main" id="{A1789514-51C9-1A40-3E44-B7A7482A3E02}"/>
              </a:ext>
            </a:extLst>
          </p:cNvPr>
          <p:cNvPicPr>
            <a:picLocks noChangeAspect="1"/>
          </p:cNvPicPr>
          <p:nvPr/>
        </p:nvPicPr>
        <p:blipFill rotWithShape="1">
          <a:blip r:embed="rId2"/>
          <a:srcRect l="10834" t="51481" r="67083" b="16667"/>
          <a:stretch/>
        </p:blipFill>
        <p:spPr>
          <a:xfrm>
            <a:off x="1752600" y="1333499"/>
            <a:ext cx="5638800" cy="4574875"/>
          </a:xfrm>
          <a:prstGeom prst="rect">
            <a:avLst/>
          </a:prstGeom>
          <a:ln w="38100">
            <a:solidFill>
              <a:schemeClr val="tx1"/>
            </a:solidFill>
          </a:ln>
        </p:spPr>
      </p:pic>
      <p:sp>
        <p:nvSpPr>
          <p:cNvPr id="5" name="Arrow: Notched Right 4">
            <a:extLst>
              <a:ext uri="{FF2B5EF4-FFF2-40B4-BE49-F238E27FC236}">
                <a16:creationId xmlns:a16="http://schemas.microsoft.com/office/drawing/2014/main" id="{4C2CFA16-5AE4-936F-9CD2-4BCBE4C11D61}"/>
              </a:ext>
            </a:extLst>
          </p:cNvPr>
          <p:cNvSpPr/>
          <p:nvPr/>
        </p:nvSpPr>
        <p:spPr>
          <a:xfrm>
            <a:off x="533400" y="1562100"/>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7" name="TextBox 3">
            <a:extLst>
              <a:ext uri="{FF2B5EF4-FFF2-40B4-BE49-F238E27FC236}">
                <a16:creationId xmlns:a16="http://schemas.microsoft.com/office/drawing/2014/main" id="{79AC09D7-56B1-3FF1-B587-0BC7D6009761}"/>
              </a:ext>
            </a:extLst>
          </p:cNvPr>
          <p:cNvSpPr txBox="1"/>
          <p:nvPr/>
        </p:nvSpPr>
        <p:spPr>
          <a:xfrm>
            <a:off x="210710" y="6188156"/>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16. Explain how to perform a What-If analysis in Excel to understand the impact of a 10% increase in Percent Salary Hike on Monthly Income.</a:t>
            </a:r>
          </a:p>
        </p:txBody>
      </p:sp>
      <p:sp>
        <p:nvSpPr>
          <p:cNvPr id="10" name="Arrow: Notched Right 9">
            <a:extLst>
              <a:ext uri="{FF2B5EF4-FFF2-40B4-BE49-F238E27FC236}">
                <a16:creationId xmlns:a16="http://schemas.microsoft.com/office/drawing/2014/main" id="{22802A94-4019-3732-C0FD-D32AD4304A7E}"/>
              </a:ext>
            </a:extLst>
          </p:cNvPr>
          <p:cNvSpPr/>
          <p:nvPr/>
        </p:nvSpPr>
        <p:spPr>
          <a:xfrm>
            <a:off x="533400" y="7233239"/>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00F37A41-6BCD-D5E4-0BB6-E7F35778F476}"/>
              </a:ext>
            </a:extLst>
          </p:cNvPr>
          <p:cNvPicPr>
            <a:picLocks noChangeAspect="1"/>
          </p:cNvPicPr>
          <p:nvPr/>
        </p:nvPicPr>
        <p:blipFill rotWithShape="1">
          <a:blip r:embed="rId3"/>
          <a:srcRect l="38750" t="76329" r="30417" b="14097"/>
          <a:stretch/>
        </p:blipFill>
        <p:spPr>
          <a:xfrm>
            <a:off x="1752600" y="7721689"/>
            <a:ext cx="9220200" cy="1610420"/>
          </a:xfrm>
          <a:prstGeom prst="rect">
            <a:avLst/>
          </a:prstGeom>
          <a:ln w="38100">
            <a:solidFill>
              <a:schemeClr val="tx1"/>
            </a:solidFill>
          </a:ln>
        </p:spPr>
      </p:pic>
    </p:spTree>
    <p:extLst>
      <p:ext uri="{BB962C8B-B14F-4D97-AF65-F5344CB8AC3E}">
        <p14:creationId xmlns:p14="http://schemas.microsoft.com/office/powerpoint/2010/main" val="169317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F73614-08DD-378C-A473-AA5C7D895CDF}"/>
              </a:ext>
            </a:extLst>
          </p:cNvPr>
          <p:cNvSpPr/>
          <p:nvPr/>
        </p:nvSpPr>
        <p:spPr>
          <a:xfrm>
            <a:off x="1248637" y="471952"/>
            <a:ext cx="15975924" cy="3335214"/>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marL="514350" indent="-514350">
              <a:buAutoNum type="arabicParenR"/>
            </a:pPr>
            <a:r>
              <a:rPr lang="en-US" sz="2800" dirty="0"/>
              <a:t>First we will use formula to calculate % hike of employee salary = emp salary*(1+percent hike)</a:t>
            </a:r>
          </a:p>
          <a:p>
            <a:pPr marL="514350" indent="-514350">
              <a:buAutoNum type="arabicParenR"/>
            </a:pPr>
            <a:r>
              <a:rPr lang="en-US" sz="2800" dirty="0"/>
              <a:t>Create a table with salaries in row by using above formula % cell reference like K2*(1+J3) where K2= emp salary cell, J3=%hike &amp; % hike in columns.( As shown in below image)</a:t>
            </a:r>
          </a:p>
          <a:p>
            <a:pPr marL="514350" indent="-514350">
              <a:buAutoNum type="arabicParenR"/>
            </a:pPr>
            <a:r>
              <a:rPr lang="en-US" sz="2800" dirty="0"/>
              <a:t>Select this table -&gt; In Excel go to data tab-&gt; what if analysis-&gt; Data table</a:t>
            </a:r>
          </a:p>
          <a:p>
            <a:pPr marL="514350" indent="-514350">
              <a:buAutoNum type="arabicParenR"/>
            </a:pPr>
            <a:r>
              <a:rPr lang="en-US" sz="2800" dirty="0"/>
              <a:t>In Column input cell put cell which has % reference (here J3 cell)</a:t>
            </a:r>
          </a:p>
          <a:p>
            <a:pPr marL="514350" indent="-514350">
              <a:buAutoNum type="arabicParenR"/>
            </a:pPr>
            <a:r>
              <a:rPr lang="en-US" sz="2800" dirty="0"/>
              <a:t>It will automatically calculate % hike of specific salary.</a:t>
            </a:r>
          </a:p>
        </p:txBody>
      </p:sp>
      <p:pic>
        <p:nvPicPr>
          <p:cNvPr id="5" name="Picture 4">
            <a:extLst>
              <a:ext uri="{FF2B5EF4-FFF2-40B4-BE49-F238E27FC236}">
                <a16:creationId xmlns:a16="http://schemas.microsoft.com/office/drawing/2014/main" id="{CD60ADB1-E99A-88C3-D860-3BA68D35FF20}"/>
              </a:ext>
            </a:extLst>
          </p:cNvPr>
          <p:cNvPicPr>
            <a:picLocks noChangeAspect="1"/>
          </p:cNvPicPr>
          <p:nvPr/>
        </p:nvPicPr>
        <p:blipFill rotWithShape="1">
          <a:blip r:embed="rId2"/>
          <a:srcRect l="64167" t="20371" r="12500" b="70741"/>
          <a:stretch/>
        </p:blipFill>
        <p:spPr>
          <a:xfrm>
            <a:off x="1371600" y="4157730"/>
            <a:ext cx="5257800" cy="1126671"/>
          </a:xfrm>
          <a:prstGeom prst="rect">
            <a:avLst/>
          </a:prstGeom>
          <a:ln w="38100">
            <a:solidFill>
              <a:schemeClr val="tx1"/>
            </a:solidFill>
          </a:ln>
        </p:spPr>
      </p:pic>
      <p:sp>
        <p:nvSpPr>
          <p:cNvPr id="6" name="TextBox 3">
            <a:extLst>
              <a:ext uri="{FF2B5EF4-FFF2-40B4-BE49-F238E27FC236}">
                <a16:creationId xmlns:a16="http://schemas.microsoft.com/office/drawing/2014/main" id="{798CB201-1A89-506C-AC0C-D26B34E81619}"/>
              </a:ext>
            </a:extLst>
          </p:cNvPr>
          <p:cNvSpPr txBox="1"/>
          <p:nvPr/>
        </p:nvSpPr>
        <p:spPr>
          <a:xfrm>
            <a:off x="275365" y="5588310"/>
            <a:ext cx="17866580" cy="984885"/>
          </a:xfrm>
          <a:prstGeom prst="rect">
            <a:avLst/>
          </a:prstGeom>
        </p:spPr>
        <p:txBody>
          <a:bodyPr wrap="square" lIns="0" tIns="0" rIns="0" bIns="0" rtlCol="0" anchor="t">
            <a:spAutoFit/>
          </a:bodyPr>
          <a:lstStyle/>
          <a:p>
            <a:r>
              <a:rPr lang="en-US" sz="3200" b="1" dirty="0">
                <a:solidFill>
                  <a:srgbClr val="383E48"/>
                </a:solidFill>
                <a:latin typeface="Aristotelica Pro"/>
              </a:rPr>
              <a:t>17. Verify if the data adheres to a predefined schema. What actions would you take if you find inconsistencies?</a:t>
            </a:r>
          </a:p>
        </p:txBody>
      </p:sp>
      <p:sp>
        <p:nvSpPr>
          <p:cNvPr id="7" name="Rectangle: Rounded Corners 6">
            <a:extLst>
              <a:ext uri="{FF2B5EF4-FFF2-40B4-BE49-F238E27FC236}">
                <a16:creationId xmlns:a16="http://schemas.microsoft.com/office/drawing/2014/main" id="{6CFF18C3-5D17-94DD-6A57-97B26D0DCD07}"/>
              </a:ext>
            </a:extLst>
          </p:cNvPr>
          <p:cNvSpPr/>
          <p:nvPr/>
        </p:nvSpPr>
        <p:spPr>
          <a:xfrm>
            <a:off x="1301003" y="7156310"/>
            <a:ext cx="15932523" cy="2604189"/>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marL="514350" indent="-514350">
              <a:buAutoNum type="arabicParenR"/>
            </a:pPr>
            <a:r>
              <a:rPr lang="en-US" sz="2800" b="0" i="0" dirty="0">
                <a:solidFill>
                  <a:srgbClr val="374151"/>
                </a:solidFill>
                <a:effectLst/>
                <a:latin typeface="Söhne"/>
              </a:rPr>
              <a:t>Verify that the data types of each column</a:t>
            </a:r>
          </a:p>
          <a:p>
            <a:pPr marL="514350" indent="-514350">
              <a:buAutoNum type="arabicParenR"/>
            </a:pPr>
            <a:r>
              <a:rPr lang="en-US" sz="2800" b="0" i="0" dirty="0">
                <a:solidFill>
                  <a:srgbClr val="374151"/>
                </a:solidFill>
                <a:effectLst/>
                <a:latin typeface="Söhne"/>
              </a:rPr>
              <a:t>Check for primary key and foreign key constraints if applicable.</a:t>
            </a:r>
            <a:endParaRPr lang="en-US" sz="2800" dirty="0">
              <a:solidFill>
                <a:srgbClr val="374151"/>
              </a:solidFill>
              <a:latin typeface="Söhne"/>
            </a:endParaRPr>
          </a:p>
          <a:p>
            <a:pPr marL="514350" indent="-514350">
              <a:buAutoNum type="arabicParenR"/>
            </a:pPr>
            <a:r>
              <a:rPr lang="en-US" sz="2800" b="0" i="0" dirty="0">
                <a:solidFill>
                  <a:srgbClr val="374151"/>
                </a:solidFill>
                <a:effectLst/>
                <a:latin typeface="Söhne"/>
              </a:rPr>
              <a:t>Identify</a:t>
            </a:r>
            <a:r>
              <a:rPr lang="en-IN" sz="2800" b="0" i="0" dirty="0">
                <a:solidFill>
                  <a:srgbClr val="374151"/>
                </a:solidFill>
                <a:effectLst/>
                <a:latin typeface="Söhne"/>
              </a:rPr>
              <a:t> </a:t>
            </a:r>
            <a:r>
              <a:rPr lang="en-US" sz="2800" b="0" i="0" dirty="0">
                <a:solidFill>
                  <a:srgbClr val="374151"/>
                </a:solidFill>
                <a:effectLst/>
                <a:latin typeface="Söhne"/>
              </a:rPr>
              <a:t>and manage </a:t>
            </a:r>
            <a:r>
              <a:rPr lang="en-IN" sz="2800" b="0" i="0" dirty="0">
                <a:solidFill>
                  <a:srgbClr val="374151"/>
                </a:solidFill>
                <a:effectLst/>
                <a:latin typeface="Söhne"/>
              </a:rPr>
              <a:t>for missing values</a:t>
            </a:r>
            <a:r>
              <a:rPr lang="en-US" sz="2800" b="0" i="0" dirty="0">
                <a:solidFill>
                  <a:srgbClr val="374151"/>
                </a:solidFill>
                <a:effectLst/>
                <a:latin typeface="Söhne"/>
              </a:rPr>
              <a:t> &amp; duplicate records. </a:t>
            </a:r>
          </a:p>
          <a:p>
            <a:pPr marL="514350" indent="-514350">
              <a:buAutoNum type="arabicParenR"/>
            </a:pPr>
            <a:r>
              <a:rPr lang="en-US" sz="2800" b="0" i="0" dirty="0">
                <a:solidFill>
                  <a:srgbClr val="374151"/>
                </a:solidFill>
                <a:effectLst/>
                <a:latin typeface="Söhne"/>
              </a:rPr>
              <a:t>Implement data cleansing and transformation</a:t>
            </a:r>
            <a:r>
              <a:rPr lang="en-US" sz="2800" dirty="0">
                <a:solidFill>
                  <a:srgbClr val="374151"/>
                </a:solidFill>
                <a:latin typeface="Söhne"/>
              </a:rPr>
              <a:t>.</a:t>
            </a:r>
          </a:p>
          <a:p>
            <a:pPr marL="514350" indent="-514350">
              <a:buAutoNum type="arabicParenR"/>
            </a:pPr>
            <a:r>
              <a:rPr lang="en-US" sz="2800" b="0" i="0" dirty="0">
                <a:solidFill>
                  <a:srgbClr val="374151"/>
                </a:solidFill>
                <a:effectLst/>
                <a:latin typeface="Söhne"/>
              </a:rPr>
              <a:t>Set up mechanisms for continuous monitoring of data quality.</a:t>
            </a:r>
            <a:endParaRPr lang="en-US" sz="2800" dirty="0"/>
          </a:p>
        </p:txBody>
      </p:sp>
      <p:sp>
        <p:nvSpPr>
          <p:cNvPr id="8" name="Arrow: Notched Right 7">
            <a:extLst>
              <a:ext uri="{FF2B5EF4-FFF2-40B4-BE49-F238E27FC236}">
                <a16:creationId xmlns:a16="http://schemas.microsoft.com/office/drawing/2014/main" id="{E6BA10E4-B903-22D3-4296-E69F189657D7}"/>
              </a:ext>
            </a:extLst>
          </p:cNvPr>
          <p:cNvSpPr/>
          <p:nvPr/>
        </p:nvSpPr>
        <p:spPr>
          <a:xfrm>
            <a:off x="275365" y="6632315"/>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EACF5D20-F8F7-A70A-A02A-D784EE481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1388"/>
            <a:ext cx="533400" cy="491466"/>
          </a:xfrm>
          <a:prstGeom prst="rect">
            <a:avLst/>
          </a:prstGeom>
        </p:spPr>
      </p:pic>
      <p:pic>
        <p:nvPicPr>
          <p:cNvPr id="10" name="Picture 9">
            <a:extLst>
              <a:ext uri="{FF2B5EF4-FFF2-40B4-BE49-F238E27FC236}">
                <a16:creationId xmlns:a16="http://schemas.microsoft.com/office/drawing/2014/main" id="{F48724BD-E97F-B7E5-7E7D-F1F28BCFF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6819812"/>
            <a:ext cx="533400" cy="491466"/>
          </a:xfrm>
          <a:prstGeom prst="rect">
            <a:avLst/>
          </a:prstGeom>
        </p:spPr>
      </p:pic>
    </p:spTree>
    <p:extLst>
      <p:ext uri="{BB962C8B-B14F-4D97-AF65-F5344CB8AC3E}">
        <p14:creationId xmlns:p14="http://schemas.microsoft.com/office/powerpoint/2010/main" val="164256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EFD0ADB-E93E-6A75-213A-5CF62D644985}"/>
              </a:ext>
            </a:extLst>
          </p:cNvPr>
          <p:cNvSpPr txBox="1"/>
          <p:nvPr/>
        </p:nvSpPr>
        <p:spPr>
          <a:xfrm>
            <a:off x="304800" y="419100"/>
            <a:ext cx="17866580" cy="830997"/>
          </a:xfrm>
          <a:prstGeom prst="rect">
            <a:avLst/>
          </a:prstGeom>
        </p:spPr>
        <p:txBody>
          <a:bodyPr lIns="0" tIns="0" rIns="0" bIns="0" rtlCol="0" anchor="t">
            <a:spAutoFit/>
          </a:bodyPr>
          <a:lstStyle/>
          <a:p>
            <a:pPr>
              <a:lnSpc>
                <a:spcPts val="5599"/>
              </a:lnSpc>
            </a:pPr>
            <a:r>
              <a:rPr lang="en-US" sz="7600" b="1" dirty="0">
                <a:solidFill>
                  <a:srgbClr val="383E48"/>
                </a:solidFill>
                <a:latin typeface="Aristotelica Pro"/>
              </a:rPr>
              <a:t>Summary:</a:t>
            </a:r>
          </a:p>
        </p:txBody>
      </p:sp>
      <p:sp>
        <p:nvSpPr>
          <p:cNvPr id="6" name="Rectangle: Rounded Corners 5">
            <a:extLst>
              <a:ext uri="{FF2B5EF4-FFF2-40B4-BE49-F238E27FC236}">
                <a16:creationId xmlns:a16="http://schemas.microsoft.com/office/drawing/2014/main" id="{1994627A-C211-AFB8-160C-38A844109CE1}"/>
              </a:ext>
            </a:extLst>
          </p:cNvPr>
          <p:cNvSpPr/>
          <p:nvPr/>
        </p:nvSpPr>
        <p:spPr>
          <a:xfrm>
            <a:off x="1066800" y="1638300"/>
            <a:ext cx="15975924" cy="64770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b="0" i="0" u="none" strike="noStrike" baseline="0" dirty="0">
                <a:solidFill>
                  <a:srgbClr val="000000"/>
                </a:solidFill>
                <a:latin typeface="Dessau"/>
              </a:rPr>
              <a:t>In Data </a:t>
            </a:r>
            <a:r>
              <a:rPr lang="en-US" sz="2800" b="0" i="0" u="none" strike="noStrike" baseline="0" dirty="0">
                <a:solidFill>
                  <a:srgbClr val="000000"/>
                </a:solidFill>
                <a:latin typeface="Dessau"/>
                <a:sym typeface="Wingdings" panose="05000000000000000000" pitchFamily="2" charset="2"/>
              </a:rPr>
              <a:t>  </a:t>
            </a:r>
            <a:r>
              <a:rPr lang="en-US" sz="2800" b="0" i="0" u="none" strike="noStrike" baseline="0" dirty="0">
                <a:solidFill>
                  <a:srgbClr val="000000"/>
                </a:solidFill>
                <a:latin typeface="Dessau"/>
              </a:rPr>
              <a:t>1= Bad     2 = Good     3 = Better    4=Best</a:t>
            </a:r>
          </a:p>
          <a:p>
            <a:endParaRPr lang="en-US" sz="2800" b="0" i="0" u="none" strike="noStrike" baseline="0" dirty="0">
              <a:solidFill>
                <a:srgbClr val="000000"/>
              </a:solidFill>
              <a:latin typeface="Dessau"/>
            </a:endParaRPr>
          </a:p>
          <a:p>
            <a:pPr marL="514350" indent="-514350">
              <a:buAutoNum type="arabicParenR"/>
            </a:pPr>
            <a:r>
              <a:rPr lang="en-US" sz="2800" dirty="0"/>
              <a:t>Total Employees are 4410 in which </a:t>
            </a:r>
            <a:r>
              <a:rPr lang="en-US" sz="2800" u="sng" dirty="0"/>
              <a:t>1764 – females</a:t>
            </a:r>
            <a:r>
              <a:rPr lang="en-US" sz="2800" dirty="0"/>
              <a:t> &amp; </a:t>
            </a:r>
            <a:r>
              <a:rPr lang="en-US" sz="2800" u="sng" dirty="0"/>
              <a:t>2646 - male</a:t>
            </a:r>
          </a:p>
          <a:p>
            <a:pPr marL="514350" indent="-514350">
              <a:buAutoNum type="arabicParenR"/>
            </a:pPr>
            <a:r>
              <a:rPr lang="en-US" sz="2800" dirty="0"/>
              <a:t>Attrition count is 711 i.e. </a:t>
            </a:r>
            <a:r>
              <a:rPr lang="en-US" sz="2800" u="sng" dirty="0"/>
              <a:t>16%</a:t>
            </a:r>
          </a:p>
          <a:p>
            <a:pPr marL="514350" indent="-514350">
              <a:buAutoNum type="arabicParenR"/>
            </a:pPr>
            <a:r>
              <a:rPr lang="en-US" sz="2800" dirty="0"/>
              <a:t>Average monthly income is  Rs. </a:t>
            </a:r>
            <a:r>
              <a:rPr lang="en-US" sz="2800" u="sng" dirty="0"/>
              <a:t>65029</a:t>
            </a:r>
          </a:p>
          <a:p>
            <a:pPr marL="514350" indent="-514350">
              <a:buAutoNum type="arabicParenR"/>
            </a:pPr>
            <a:r>
              <a:rPr lang="en-US" sz="2800" dirty="0"/>
              <a:t>Average of percent salary hike is </a:t>
            </a:r>
            <a:r>
              <a:rPr lang="en-US" sz="2800" u="sng" dirty="0"/>
              <a:t>15.21%</a:t>
            </a:r>
          </a:p>
          <a:p>
            <a:pPr marL="514350" indent="-514350">
              <a:buAutoNum type="arabicParenR"/>
            </a:pPr>
            <a:r>
              <a:rPr lang="en-US" sz="2800" dirty="0"/>
              <a:t>Average performance rating is </a:t>
            </a:r>
            <a:r>
              <a:rPr lang="en-US" sz="2800" u="sng" dirty="0"/>
              <a:t>3.15/4</a:t>
            </a:r>
          </a:p>
          <a:p>
            <a:pPr marL="514350" indent="-514350">
              <a:buAutoNum type="arabicParenR"/>
            </a:pPr>
            <a:r>
              <a:rPr lang="en-US" sz="2800" dirty="0"/>
              <a:t>Average job satisfaction is </a:t>
            </a:r>
            <a:r>
              <a:rPr lang="en-US" sz="2800" u="sng" dirty="0"/>
              <a:t>2.72/4</a:t>
            </a:r>
          </a:p>
          <a:p>
            <a:pPr marL="514350" indent="-514350">
              <a:buAutoNum type="arabicParenR"/>
            </a:pPr>
            <a:r>
              <a:rPr lang="en-US" sz="2800" dirty="0"/>
              <a:t>Maximum employees i.e. </a:t>
            </a:r>
            <a:r>
              <a:rPr lang="en-US" sz="2800" u="sng" dirty="0"/>
              <a:t>65.37%</a:t>
            </a:r>
            <a:r>
              <a:rPr lang="en-US" sz="2800" dirty="0"/>
              <a:t> working in Research &amp; Development department.</a:t>
            </a:r>
          </a:p>
          <a:p>
            <a:pPr marL="514350" indent="-514350">
              <a:buAutoNum type="arabicParenR"/>
            </a:pPr>
            <a:r>
              <a:rPr lang="en-US" sz="2800" dirty="0"/>
              <a:t>Attrition rate is maximum for :</a:t>
            </a:r>
          </a:p>
          <a:p>
            <a:r>
              <a:rPr lang="en-US" sz="2800" dirty="0"/>
              <a:t>	a) Employees  belongs to </a:t>
            </a:r>
            <a:r>
              <a:rPr lang="en-US" sz="2800" u="sng" dirty="0"/>
              <a:t>26-35</a:t>
            </a:r>
            <a:r>
              <a:rPr lang="en-US" sz="2800" dirty="0"/>
              <a:t> age group</a:t>
            </a:r>
          </a:p>
          <a:p>
            <a:r>
              <a:rPr lang="en-US" sz="2800" dirty="0"/>
              <a:t>	b) Employees with life science educational background attrition rate is </a:t>
            </a:r>
            <a:r>
              <a:rPr lang="en-US" sz="2800" u="sng" dirty="0"/>
              <a:t>42.6%</a:t>
            </a:r>
          </a:p>
          <a:p>
            <a:r>
              <a:rPr lang="en-US" sz="2800" dirty="0"/>
              <a:t>	c) Employees working in Human Resource department which is </a:t>
            </a:r>
            <a:r>
              <a:rPr lang="en-US" sz="2800" u="sng" dirty="0"/>
              <a:t>30%</a:t>
            </a:r>
          </a:p>
        </p:txBody>
      </p:sp>
      <p:pic>
        <p:nvPicPr>
          <p:cNvPr id="2" name="Picture 1">
            <a:extLst>
              <a:ext uri="{FF2B5EF4-FFF2-40B4-BE49-F238E27FC236}">
                <a16:creationId xmlns:a16="http://schemas.microsoft.com/office/drawing/2014/main" id="{982D9611-773D-53DC-63EE-C2098A767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79232"/>
            <a:ext cx="533400" cy="491466"/>
          </a:xfrm>
          <a:prstGeom prst="rect">
            <a:avLst/>
          </a:prstGeom>
        </p:spPr>
      </p:pic>
    </p:spTree>
    <p:extLst>
      <p:ext uri="{BB962C8B-B14F-4D97-AF65-F5344CB8AC3E}">
        <p14:creationId xmlns:p14="http://schemas.microsoft.com/office/powerpoint/2010/main" val="3707527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AA9B77F-0FE7-F6C7-C2AC-E908C69D50C4}"/>
              </a:ext>
            </a:extLst>
          </p:cNvPr>
          <p:cNvSpPr/>
          <p:nvPr/>
        </p:nvSpPr>
        <p:spPr>
          <a:xfrm>
            <a:off x="5867400" y="2781300"/>
            <a:ext cx="6400800" cy="1905000"/>
          </a:xfrm>
          <a:prstGeom prst="roundRect">
            <a:avLst/>
          </a:prstGeom>
          <a:ln w="28575"/>
          <a:effectLst>
            <a:glow rad="101600">
              <a:schemeClr val="accent2">
                <a:satMod val="175000"/>
                <a:alpha val="40000"/>
              </a:schemeClr>
            </a:glow>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52400" h="50800" prst="softRound"/>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800" dirty="0"/>
              <a:t>Thank You !</a:t>
            </a:r>
          </a:p>
        </p:txBody>
      </p:sp>
    </p:spTree>
    <p:extLst>
      <p:ext uri="{BB962C8B-B14F-4D97-AF65-F5344CB8AC3E}">
        <p14:creationId xmlns:p14="http://schemas.microsoft.com/office/powerpoint/2010/main" val="307645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9793" y="6846347"/>
            <a:ext cx="4568413" cy="1890181"/>
          </a:xfrm>
          <a:custGeom>
            <a:avLst/>
            <a:gdLst/>
            <a:ahLst/>
            <a:cxnLst/>
            <a:rect l="l" t="t" r="r" b="b"/>
            <a:pathLst>
              <a:path w="4568413" h="1890181">
                <a:moveTo>
                  <a:pt x="0" y="0"/>
                </a:moveTo>
                <a:lnTo>
                  <a:pt x="4568414" y="0"/>
                </a:lnTo>
                <a:lnTo>
                  <a:pt x="4568414" y="1890181"/>
                </a:lnTo>
                <a:lnTo>
                  <a:pt x="0" y="1890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6324575"/>
            <a:ext cx="3672800" cy="2933725"/>
          </a:xfrm>
          <a:custGeom>
            <a:avLst/>
            <a:gdLst/>
            <a:ahLst/>
            <a:cxnLst/>
            <a:rect l="l" t="t" r="r" b="b"/>
            <a:pathLst>
              <a:path w="3672800" h="2933725">
                <a:moveTo>
                  <a:pt x="0" y="0"/>
                </a:moveTo>
                <a:lnTo>
                  <a:pt x="3672800" y="0"/>
                </a:lnTo>
                <a:lnTo>
                  <a:pt x="3672800" y="2933725"/>
                </a:lnTo>
                <a:lnTo>
                  <a:pt x="0" y="2933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32582" y="1339586"/>
            <a:ext cx="16230600" cy="4395731"/>
            <a:chOff x="0" y="0"/>
            <a:chExt cx="5879264" cy="1592280"/>
          </a:xfrm>
        </p:grpSpPr>
        <p:sp>
          <p:nvSpPr>
            <p:cNvPr id="5" name="Freeform 5"/>
            <p:cNvSpPr/>
            <p:nvPr/>
          </p:nvSpPr>
          <p:spPr>
            <a:xfrm>
              <a:off x="31750" y="31750"/>
              <a:ext cx="5815764" cy="1528780"/>
            </a:xfrm>
            <a:custGeom>
              <a:avLst/>
              <a:gdLst/>
              <a:ahLst/>
              <a:cxnLst/>
              <a:rect l="l" t="t" r="r" b="b"/>
              <a:pathLst>
                <a:path w="5815764" h="1528780">
                  <a:moveTo>
                    <a:pt x="5723054" y="1528780"/>
                  </a:moveTo>
                  <a:lnTo>
                    <a:pt x="92710" y="1528780"/>
                  </a:lnTo>
                  <a:cubicBezTo>
                    <a:pt x="41910" y="1528780"/>
                    <a:pt x="0" y="1486870"/>
                    <a:pt x="0" y="1436070"/>
                  </a:cubicBezTo>
                  <a:lnTo>
                    <a:pt x="0" y="92710"/>
                  </a:lnTo>
                  <a:cubicBezTo>
                    <a:pt x="0" y="41910"/>
                    <a:pt x="41910" y="0"/>
                    <a:pt x="92710" y="0"/>
                  </a:cubicBezTo>
                  <a:lnTo>
                    <a:pt x="5721784" y="0"/>
                  </a:lnTo>
                  <a:cubicBezTo>
                    <a:pt x="5772584" y="0"/>
                    <a:pt x="5814494" y="41910"/>
                    <a:pt x="5814494" y="92710"/>
                  </a:cubicBezTo>
                  <a:lnTo>
                    <a:pt x="5814494" y="1434800"/>
                  </a:lnTo>
                  <a:cubicBezTo>
                    <a:pt x="5815764" y="1486870"/>
                    <a:pt x="5773854" y="1528780"/>
                    <a:pt x="5723054" y="1528780"/>
                  </a:cubicBezTo>
                  <a:close/>
                </a:path>
              </a:pathLst>
            </a:custGeom>
            <a:solidFill>
              <a:srgbClr val="FAE8E0"/>
            </a:solidFill>
          </p:spPr>
        </p:sp>
        <p:sp>
          <p:nvSpPr>
            <p:cNvPr id="6" name="Freeform 6"/>
            <p:cNvSpPr/>
            <p:nvPr/>
          </p:nvSpPr>
          <p:spPr>
            <a:xfrm>
              <a:off x="0" y="0"/>
              <a:ext cx="5879264" cy="1592281"/>
            </a:xfrm>
            <a:custGeom>
              <a:avLst/>
              <a:gdLst/>
              <a:ahLst/>
              <a:cxnLst/>
              <a:rect l="l" t="t" r="r" b="b"/>
              <a:pathLst>
                <a:path w="5879264" h="1592281">
                  <a:moveTo>
                    <a:pt x="5754804" y="59690"/>
                  </a:moveTo>
                  <a:cubicBezTo>
                    <a:pt x="5790364" y="59690"/>
                    <a:pt x="5819574" y="88900"/>
                    <a:pt x="5819574" y="124460"/>
                  </a:cubicBezTo>
                  <a:lnTo>
                    <a:pt x="5819574" y="1467820"/>
                  </a:lnTo>
                  <a:cubicBezTo>
                    <a:pt x="5819574" y="1503381"/>
                    <a:pt x="5790364" y="1532590"/>
                    <a:pt x="5754804" y="1532590"/>
                  </a:cubicBezTo>
                  <a:lnTo>
                    <a:pt x="124460" y="1532590"/>
                  </a:lnTo>
                  <a:cubicBezTo>
                    <a:pt x="88900" y="1532590"/>
                    <a:pt x="59690" y="1503381"/>
                    <a:pt x="59690" y="1467820"/>
                  </a:cubicBezTo>
                  <a:lnTo>
                    <a:pt x="59690" y="124460"/>
                  </a:lnTo>
                  <a:cubicBezTo>
                    <a:pt x="59690" y="88900"/>
                    <a:pt x="88900" y="59690"/>
                    <a:pt x="124460" y="59690"/>
                  </a:cubicBezTo>
                  <a:lnTo>
                    <a:pt x="5754804" y="59690"/>
                  </a:lnTo>
                  <a:moveTo>
                    <a:pt x="5754804" y="0"/>
                  </a:moveTo>
                  <a:lnTo>
                    <a:pt x="124460" y="0"/>
                  </a:lnTo>
                  <a:cubicBezTo>
                    <a:pt x="55880" y="0"/>
                    <a:pt x="0" y="55880"/>
                    <a:pt x="0" y="124460"/>
                  </a:cubicBezTo>
                  <a:lnTo>
                    <a:pt x="0" y="1467820"/>
                  </a:lnTo>
                  <a:cubicBezTo>
                    <a:pt x="0" y="1536400"/>
                    <a:pt x="55880" y="1592281"/>
                    <a:pt x="124460" y="1592281"/>
                  </a:cubicBezTo>
                  <a:lnTo>
                    <a:pt x="5754804" y="1592281"/>
                  </a:lnTo>
                  <a:cubicBezTo>
                    <a:pt x="5823384" y="1592281"/>
                    <a:pt x="5879264" y="1536400"/>
                    <a:pt x="5879264" y="1467820"/>
                  </a:cubicBezTo>
                  <a:lnTo>
                    <a:pt x="5879264" y="124460"/>
                  </a:lnTo>
                  <a:cubicBezTo>
                    <a:pt x="5879264" y="55880"/>
                    <a:pt x="5823384" y="0"/>
                    <a:pt x="5754804" y="0"/>
                  </a:cubicBezTo>
                  <a:close/>
                </a:path>
              </a:pathLst>
            </a:custGeom>
            <a:solidFill>
              <a:srgbClr val="494F56"/>
            </a:solidFill>
          </p:spPr>
        </p:sp>
      </p:grpSp>
      <p:sp>
        <p:nvSpPr>
          <p:cNvPr id="7" name="TextBox 7"/>
          <p:cNvSpPr txBox="1"/>
          <p:nvPr/>
        </p:nvSpPr>
        <p:spPr>
          <a:xfrm>
            <a:off x="1101444" y="1827844"/>
            <a:ext cx="16055299" cy="2231380"/>
          </a:xfrm>
          <a:prstGeom prst="rect">
            <a:avLst/>
          </a:prstGeom>
        </p:spPr>
        <p:txBody>
          <a:bodyPr wrap="square" lIns="0" tIns="0" rIns="0" bIns="0" rtlCol="0" anchor="t">
            <a:spAutoFit/>
          </a:bodyPr>
          <a:lstStyle/>
          <a:p>
            <a:pPr algn="ctr">
              <a:lnSpc>
                <a:spcPts val="3919"/>
              </a:lnSpc>
            </a:pPr>
            <a:r>
              <a:rPr lang="en-US" sz="2799" dirty="0">
                <a:solidFill>
                  <a:srgbClr val="383E48"/>
                </a:solidFill>
                <a:latin typeface="Aristotelica Pro Semi-Bold"/>
              </a:rPr>
              <a:t>PSYLIQ - Data Science Intern (Task One)</a:t>
            </a:r>
          </a:p>
          <a:p>
            <a:pPr algn="ctr">
              <a:lnSpc>
                <a:spcPts val="14001"/>
              </a:lnSpc>
            </a:pPr>
            <a:r>
              <a:rPr lang="en-US" sz="8000" dirty="0">
                <a:solidFill>
                  <a:srgbClr val="383E48"/>
                </a:solidFill>
                <a:latin typeface="Aristotelica Pro Semi-Bold"/>
              </a:rPr>
              <a:t>HR DATA ANALYSIS</a:t>
            </a:r>
          </a:p>
        </p:txBody>
      </p:sp>
      <p:sp>
        <p:nvSpPr>
          <p:cNvPr id="8" name="TextBox 8"/>
          <p:cNvSpPr txBox="1"/>
          <p:nvPr/>
        </p:nvSpPr>
        <p:spPr>
          <a:xfrm>
            <a:off x="972561" y="3962425"/>
            <a:ext cx="16342875" cy="1767509"/>
          </a:xfrm>
          <a:prstGeom prst="rect">
            <a:avLst/>
          </a:prstGeom>
        </p:spPr>
        <p:txBody>
          <a:bodyPr lIns="0" tIns="0" rIns="0" bIns="0" rtlCol="0" anchor="t">
            <a:spAutoFit/>
          </a:bodyPr>
          <a:lstStyle/>
          <a:p>
            <a:pPr algn="ctr">
              <a:lnSpc>
                <a:spcPts val="7053"/>
              </a:lnSpc>
            </a:pPr>
            <a:r>
              <a:rPr lang="en-US" sz="5038" dirty="0">
                <a:solidFill>
                  <a:srgbClr val="494F56"/>
                </a:solidFill>
                <a:latin typeface="Aristotelica Pro"/>
              </a:rPr>
              <a:t>By Shubhangi Deokar</a:t>
            </a:r>
          </a:p>
          <a:p>
            <a:pPr algn="ctr">
              <a:lnSpc>
                <a:spcPts val="7053"/>
              </a:lnSpc>
            </a:pPr>
            <a:endParaRPr lang="en-US" sz="5038" dirty="0">
              <a:solidFill>
                <a:srgbClr val="494F56"/>
              </a:solidFill>
              <a:latin typeface="Aristotelica Pro"/>
            </a:endParaRPr>
          </a:p>
        </p:txBody>
      </p:sp>
      <p:sp>
        <p:nvSpPr>
          <p:cNvPr id="9" name="Freeform 9"/>
          <p:cNvSpPr/>
          <p:nvPr/>
        </p:nvSpPr>
        <p:spPr>
          <a:xfrm>
            <a:off x="13590382" y="6324575"/>
            <a:ext cx="3672800" cy="2933725"/>
          </a:xfrm>
          <a:custGeom>
            <a:avLst/>
            <a:gdLst/>
            <a:ahLst/>
            <a:cxnLst/>
            <a:rect l="l" t="t" r="r" b="b"/>
            <a:pathLst>
              <a:path w="3672800" h="2933725">
                <a:moveTo>
                  <a:pt x="0" y="0"/>
                </a:moveTo>
                <a:lnTo>
                  <a:pt x="3672800" y="0"/>
                </a:lnTo>
                <a:lnTo>
                  <a:pt x="3672800" y="2933725"/>
                </a:lnTo>
                <a:lnTo>
                  <a:pt x="0" y="2933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828800"/>
            <a:ext cx="16344900" cy="8420100"/>
            <a:chOff x="0" y="0"/>
            <a:chExt cx="5879264" cy="2546272"/>
          </a:xfrm>
        </p:grpSpPr>
        <p:sp>
          <p:nvSpPr>
            <p:cNvPr id="3" name="Freeform 3"/>
            <p:cNvSpPr/>
            <p:nvPr/>
          </p:nvSpPr>
          <p:spPr>
            <a:xfrm>
              <a:off x="31750" y="31750"/>
              <a:ext cx="5815764" cy="2482772"/>
            </a:xfrm>
            <a:custGeom>
              <a:avLst/>
              <a:gdLst/>
              <a:ahLst/>
              <a:cxnLst/>
              <a:rect l="l" t="t" r="r" b="b"/>
              <a:pathLst>
                <a:path w="5815764" h="2482772">
                  <a:moveTo>
                    <a:pt x="5723054" y="2482772"/>
                  </a:moveTo>
                  <a:lnTo>
                    <a:pt x="92710" y="2482772"/>
                  </a:lnTo>
                  <a:cubicBezTo>
                    <a:pt x="41910" y="2482772"/>
                    <a:pt x="0" y="2440862"/>
                    <a:pt x="0" y="2390062"/>
                  </a:cubicBezTo>
                  <a:lnTo>
                    <a:pt x="0" y="92710"/>
                  </a:lnTo>
                  <a:cubicBezTo>
                    <a:pt x="0" y="41910"/>
                    <a:pt x="41910" y="0"/>
                    <a:pt x="92710" y="0"/>
                  </a:cubicBezTo>
                  <a:lnTo>
                    <a:pt x="5721784" y="0"/>
                  </a:lnTo>
                  <a:cubicBezTo>
                    <a:pt x="5772584" y="0"/>
                    <a:pt x="5814494" y="41910"/>
                    <a:pt x="5814494" y="92710"/>
                  </a:cubicBezTo>
                  <a:lnTo>
                    <a:pt x="5814494" y="2388793"/>
                  </a:lnTo>
                  <a:cubicBezTo>
                    <a:pt x="5815764" y="2440862"/>
                    <a:pt x="5773854" y="2482772"/>
                    <a:pt x="5723054" y="2482772"/>
                  </a:cubicBezTo>
                  <a:close/>
                </a:path>
              </a:pathLst>
            </a:custGeom>
            <a:solidFill>
              <a:srgbClr val="FAE8E0"/>
            </a:solidFill>
          </p:spPr>
        </p:sp>
        <p:sp>
          <p:nvSpPr>
            <p:cNvPr id="4" name="Freeform 4"/>
            <p:cNvSpPr/>
            <p:nvPr/>
          </p:nvSpPr>
          <p:spPr>
            <a:xfrm>
              <a:off x="0" y="0"/>
              <a:ext cx="5879264" cy="2546273"/>
            </a:xfrm>
            <a:custGeom>
              <a:avLst/>
              <a:gdLst/>
              <a:ahLst/>
              <a:cxnLst/>
              <a:rect l="l" t="t" r="r" b="b"/>
              <a:pathLst>
                <a:path w="5879264" h="2546273">
                  <a:moveTo>
                    <a:pt x="5754804" y="59690"/>
                  </a:moveTo>
                  <a:cubicBezTo>
                    <a:pt x="5790364" y="59690"/>
                    <a:pt x="5819574" y="88900"/>
                    <a:pt x="5819574" y="124460"/>
                  </a:cubicBezTo>
                  <a:lnTo>
                    <a:pt x="5819574" y="2421813"/>
                  </a:lnTo>
                  <a:cubicBezTo>
                    <a:pt x="5819574" y="2457373"/>
                    <a:pt x="5790364" y="2486583"/>
                    <a:pt x="5754804" y="2486583"/>
                  </a:cubicBezTo>
                  <a:lnTo>
                    <a:pt x="124460" y="2486583"/>
                  </a:lnTo>
                  <a:cubicBezTo>
                    <a:pt x="88900" y="2486583"/>
                    <a:pt x="59690" y="2457373"/>
                    <a:pt x="59690" y="2421813"/>
                  </a:cubicBezTo>
                  <a:lnTo>
                    <a:pt x="59690" y="124460"/>
                  </a:lnTo>
                  <a:cubicBezTo>
                    <a:pt x="59690" y="88900"/>
                    <a:pt x="88900" y="59690"/>
                    <a:pt x="124460" y="59690"/>
                  </a:cubicBezTo>
                  <a:lnTo>
                    <a:pt x="5754804" y="59690"/>
                  </a:lnTo>
                  <a:moveTo>
                    <a:pt x="5754804" y="0"/>
                  </a:moveTo>
                  <a:lnTo>
                    <a:pt x="124460" y="0"/>
                  </a:lnTo>
                  <a:cubicBezTo>
                    <a:pt x="55880" y="0"/>
                    <a:pt x="0" y="55880"/>
                    <a:pt x="0" y="124460"/>
                  </a:cubicBezTo>
                  <a:lnTo>
                    <a:pt x="0" y="2421813"/>
                  </a:lnTo>
                  <a:cubicBezTo>
                    <a:pt x="0" y="2490393"/>
                    <a:pt x="55880" y="2546273"/>
                    <a:pt x="124460" y="2546273"/>
                  </a:cubicBezTo>
                  <a:lnTo>
                    <a:pt x="5754804" y="2546273"/>
                  </a:lnTo>
                  <a:cubicBezTo>
                    <a:pt x="5823384" y="2546273"/>
                    <a:pt x="5879264" y="2490393"/>
                    <a:pt x="5879264" y="2421813"/>
                  </a:cubicBezTo>
                  <a:lnTo>
                    <a:pt x="5879264" y="124460"/>
                  </a:lnTo>
                  <a:cubicBezTo>
                    <a:pt x="5879264" y="55880"/>
                    <a:pt x="5823384" y="0"/>
                    <a:pt x="5754804" y="0"/>
                  </a:cubicBezTo>
                  <a:close/>
                </a:path>
              </a:pathLst>
            </a:custGeom>
            <a:solidFill>
              <a:srgbClr val="494F56"/>
            </a:solidFill>
          </p:spPr>
        </p:sp>
      </p:grpSp>
      <p:sp>
        <p:nvSpPr>
          <p:cNvPr id="5" name="TextBox 5"/>
          <p:cNvSpPr txBox="1"/>
          <p:nvPr/>
        </p:nvSpPr>
        <p:spPr>
          <a:xfrm>
            <a:off x="1905000" y="2460947"/>
            <a:ext cx="14020800" cy="7155805"/>
          </a:xfrm>
          <a:prstGeom prst="rect">
            <a:avLst/>
          </a:prstGeom>
          <a:solidFill>
            <a:schemeClr val="accent6">
              <a:lumMod val="20000"/>
              <a:lumOff val="80000"/>
            </a:schemeClr>
          </a:solidFill>
        </p:spPr>
        <p:txBody>
          <a:bodyPr wrap="square" lIns="0" tIns="0" rIns="0" bIns="0" rtlCol="0" anchor="t">
            <a:spAutoFit/>
          </a:bodyPr>
          <a:lstStyle/>
          <a:p>
            <a:pPr marL="742950" indent="-742950" algn="just">
              <a:lnSpc>
                <a:spcPts val="5600"/>
              </a:lnSpc>
              <a:buAutoNum type="arabicParenR"/>
            </a:pPr>
            <a:r>
              <a:rPr lang="en-US" sz="4000" dirty="0">
                <a:solidFill>
                  <a:srgbClr val="383E48"/>
                </a:solidFill>
                <a:latin typeface="Aristotelica Pro"/>
              </a:rPr>
              <a:t>Dashboard</a:t>
            </a:r>
          </a:p>
          <a:p>
            <a:pPr algn="just">
              <a:lnSpc>
                <a:spcPts val="5600"/>
              </a:lnSpc>
            </a:pPr>
            <a:endParaRPr lang="en-US" sz="4000" dirty="0">
              <a:solidFill>
                <a:srgbClr val="383E48"/>
              </a:solidFill>
              <a:latin typeface="Aristotelica Pro"/>
            </a:endParaRPr>
          </a:p>
          <a:p>
            <a:pPr algn="just">
              <a:lnSpc>
                <a:spcPts val="5600"/>
              </a:lnSpc>
            </a:pPr>
            <a:r>
              <a:rPr lang="en-US" sz="4000" dirty="0">
                <a:solidFill>
                  <a:srgbClr val="383E48"/>
                </a:solidFill>
                <a:latin typeface="Aristotelica Pro"/>
              </a:rPr>
              <a:t>2)  Project Aim, Objective</a:t>
            </a:r>
          </a:p>
          <a:p>
            <a:pPr algn="just">
              <a:lnSpc>
                <a:spcPts val="5600"/>
              </a:lnSpc>
            </a:pPr>
            <a:endParaRPr lang="en-US" sz="4000" dirty="0">
              <a:solidFill>
                <a:srgbClr val="383E48"/>
              </a:solidFill>
              <a:latin typeface="Aristotelica Pro"/>
            </a:endParaRPr>
          </a:p>
          <a:p>
            <a:pPr algn="just">
              <a:lnSpc>
                <a:spcPts val="5600"/>
              </a:lnSpc>
            </a:pPr>
            <a:r>
              <a:rPr lang="en-US" sz="4000" dirty="0">
                <a:solidFill>
                  <a:srgbClr val="383E48"/>
                </a:solidFill>
                <a:latin typeface="Aristotelica Pro"/>
              </a:rPr>
              <a:t>3) Data Exploration, Data Cleaning</a:t>
            </a:r>
          </a:p>
          <a:p>
            <a:pPr algn="just">
              <a:lnSpc>
                <a:spcPts val="5600"/>
              </a:lnSpc>
            </a:pPr>
            <a:endParaRPr lang="en-US" sz="4000" dirty="0">
              <a:solidFill>
                <a:srgbClr val="383E48"/>
              </a:solidFill>
              <a:latin typeface="Aristotelica Pro"/>
            </a:endParaRPr>
          </a:p>
          <a:p>
            <a:pPr algn="just">
              <a:lnSpc>
                <a:spcPts val="5600"/>
              </a:lnSpc>
            </a:pPr>
            <a:r>
              <a:rPr lang="en-US" sz="4000" dirty="0">
                <a:solidFill>
                  <a:srgbClr val="383E48"/>
                </a:solidFill>
                <a:latin typeface="Aristotelica Pro"/>
              </a:rPr>
              <a:t>4) Assessment Questions &amp; Answers with Analysis</a:t>
            </a:r>
          </a:p>
          <a:p>
            <a:pPr algn="just">
              <a:lnSpc>
                <a:spcPts val="5600"/>
              </a:lnSpc>
            </a:pPr>
            <a:endParaRPr lang="en-US" sz="4000" dirty="0">
              <a:solidFill>
                <a:srgbClr val="383E48"/>
              </a:solidFill>
              <a:latin typeface="Aristotelica Pro"/>
            </a:endParaRPr>
          </a:p>
          <a:p>
            <a:pPr algn="just">
              <a:lnSpc>
                <a:spcPts val="5600"/>
              </a:lnSpc>
            </a:pPr>
            <a:r>
              <a:rPr lang="en-US" sz="4000" dirty="0">
                <a:solidFill>
                  <a:srgbClr val="383E48"/>
                </a:solidFill>
                <a:latin typeface="Aristotelica Pro"/>
              </a:rPr>
              <a:t>5) Summary</a:t>
            </a:r>
          </a:p>
          <a:p>
            <a:pPr algn="just">
              <a:lnSpc>
                <a:spcPts val="5600"/>
              </a:lnSpc>
            </a:pPr>
            <a:endParaRPr lang="en-US" sz="4000" dirty="0">
              <a:solidFill>
                <a:srgbClr val="383E48"/>
              </a:solidFill>
              <a:latin typeface="Aristotelica Pro"/>
            </a:endParaRPr>
          </a:p>
        </p:txBody>
      </p:sp>
      <p:sp>
        <p:nvSpPr>
          <p:cNvPr id="6" name="TextBox 6"/>
          <p:cNvSpPr txBox="1"/>
          <p:nvPr/>
        </p:nvSpPr>
        <p:spPr>
          <a:xfrm>
            <a:off x="1028700" y="437304"/>
            <a:ext cx="16230600" cy="1302386"/>
          </a:xfrm>
          <a:prstGeom prst="rect">
            <a:avLst/>
          </a:prstGeom>
        </p:spPr>
        <p:txBody>
          <a:bodyPr lIns="0" tIns="0" rIns="0" bIns="0" rtlCol="0" anchor="t">
            <a:spAutoFit/>
          </a:bodyPr>
          <a:lstStyle/>
          <a:p>
            <a:pPr>
              <a:lnSpc>
                <a:spcPts val="10639"/>
              </a:lnSpc>
            </a:pPr>
            <a:r>
              <a:rPr lang="en-US" sz="7599" dirty="0">
                <a:solidFill>
                  <a:srgbClr val="383E48"/>
                </a:solidFill>
                <a:latin typeface="Aristotelica Pro Bold"/>
              </a:rPr>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EFD0ADB-E93E-6A75-213A-5CF62D644985}"/>
              </a:ext>
            </a:extLst>
          </p:cNvPr>
          <p:cNvSpPr txBox="1"/>
          <p:nvPr/>
        </p:nvSpPr>
        <p:spPr>
          <a:xfrm>
            <a:off x="304800" y="419100"/>
            <a:ext cx="17866580" cy="677108"/>
          </a:xfrm>
          <a:prstGeom prst="rect">
            <a:avLst/>
          </a:prstGeom>
        </p:spPr>
        <p:txBody>
          <a:bodyPr lIns="0" tIns="0" rIns="0" bIns="0" rtlCol="0" anchor="t">
            <a:spAutoFit/>
          </a:bodyPr>
          <a:lstStyle/>
          <a:p>
            <a:pPr>
              <a:lnSpc>
                <a:spcPts val="5599"/>
              </a:lnSpc>
            </a:pPr>
            <a:r>
              <a:rPr lang="en-US" sz="3600" b="1" dirty="0">
                <a:solidFill>
                  <a:srgbClr val="383E48"/>
                </a:solidFill>
                <a:latin typeface="Aristotelica Pro"/>
              </a:rPr>
              <a:t>Project Aim :</a:t>
            </a:r>
          </a:p>
        </p:txBody>
      </p:sp>
      <p:sp>
        <p:nvSpPr>
          <p:cNvPr id="6" name="Rectangle: Rounded Corners 5">
            <a:extLst>
              <a:ext uri="{FF2B5EF4-FFF2-40B4-BE49-F238E27FC236}">
                <a16:creationId xmlns:a16="http://schemas.microsoft.com/office/drawing/2014/main" id="{1994627A-C211-AFB8-160C-38A844109CE1}"/>
              </a:ext>
            </a:extLst>
          </p:cNvPr>
          <p:cNvSpPr/>
          <p:nvPr/>
        </p:nvSpPr>
        <p:spPr>
          <a:xfrm>
            <a:off x="1676400" y="1505989"/>
            <a:ext cx="15773400" cy="3035518"/>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2800" b="0" i="0" dirty="0">
                <a:solidFill>
                  <a:srgbClr val="374151"/>
                </a:solidFill>
                <a:effectLst/>
                <a:latin typeface="Söhne"/>
              </a:rPr>
              <a:t>The primary aim of this project is to explore and comprehend the factors contributing to employee attrition. By leveraging statistical analysis and data visualization techniques, the project aims to uncover patterns and trends related to attrition rates across different demographics, departments, and professional backgrounds.</a:t>
            </a:r>
            <a:endParaRPr lang="en-US" sz="2800" u="sng" dirty="0"/>
          </a:p>
        </p:txBody>
      </p:sp>
      <p:pic>
        <p:nvPicPr>
          <p:cNvPr id="2" name="Picture 1">
            <a:extLst>
              <a:ext uri="{FF2B5EF4-FFF2-40B4-BE49-F238E27FC236}">
                <a16:creationId xmlns:a16="http://schemas.microsoft.com/office/drawing/2014/main" id="{982D9611-773D-53DC-63EE-C2098A767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60256"/>
            <a:ext cx="533400" cy="491466"/>
          </a:xfrm>
          <a:prstGeom prst="rect">
            <a:avLst/>
          </a:prstGeom>
        </p:spPr>
      </p:pic>
      <p:sp>
        <p:nvSpPr>
          <p:cNvPr id="3" name="TextBox 3">
            <a:extLst>
              <a:ext uri="{FF2B5EF4-FFF2-40B4-BE49-F238E27FC236}">
                <a16:creationId xmlns:a16="http://schemas.microsoft.com/office/drawing/2014/main" id="{60A86F6E-FC73-5177-6EB3-06EBAAE766F5}"/>
              </a:ext>
            </a:extLst>
          </p:cNvPr>
          <p:cNvSpPr txBox="1"/>
          <p:nvPr/>
        </p:nvSpPr>
        <p:spPr>
          <a:xfrm>
            <a:off x="385561" y="5295900"/>
            <a:ext cx="17866580" cy="677108"/>
          </a:xfrm>
          <a:prstGeom prst="rect">
            <a:avLst/>
          </a:prstGeom>
        </p:spPr>
        <p:txBody>
          <a:bodyPr lIns="0" tIns="0" rIns="0" bIns="0" rtlCol="0" anchor="t">
            <a:spAutoFit/>
          </a:bodyPr>
          <a:lstStyle/>
          <a:p>
            <a:pPr>
              <a:lnSpc>
                <a:spcPts val="5599"/>
              </a:lnSpc>
            </a:pPr>
            <a:r>
              <a:rPr lang="en-US" sz="3600" b="1" dirty="0">
                <a:solidFill>
                  <a:srgbClr val="383E48"/>
                </a:solidFill>
                <a:latin typeface="Aristotelica Pro"/>
              </a:rPr>
              <a:t>Project Objective :</a:t>
            </a:r>
          </a:p>
        </p:txBody>
      </p:sp>
      <p:sp>
        <p:nvSpPr>
          <p:cNvPr id="4" name="Rectangle: Rounded Corners 3">
            <a:extLst>
              <a:ext uri="{FF2B5EF4-FFF2-40B4-BE49-F238E27FC236}">
                <a16:creationId xmlns:a16="http://schemas.microsoft.com/office/drawing/2014/main" id="{1BE5B011-8289-9EAA-D763-CFFAFB45BA46}"/>
              </a:ext>
            </a:extLst>
          </p:cNvPr>
          <p:cNvSpPr/>
          <p:nvPr/>
        </p:nvSpPr>
        <p:spPr>
          <a:xfrm>
            <a:off x="1676400" y="6515100"/>
            <a:ext cx="15773400" cy="3035518"/>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marL="514350" indent="-514350">
              <a:buAutoNum type="arabicParenR"/>
            </a:pPr>
            <a:r>
              <a:rPr lang="en-US" sz="2800" b="0" i="0" dirty="0">
                <a:solidFill>
                  <a:srgbClr val="13343B"/>
                </a:solidFill>
                <a:effectLst/>
                <a:latin typeface="__fkGroteskNeue_532e43"/>
              </a:rPr>
              <a:t>The objective of the project is to dissect various aspects of the provided data to gain insights into why attrition rates might be high, especially in certain demographics or departments. </a:t>
            </a:r>
          </a:p>
          <a:p>
            <a:pPr marL="514350" indent="-514350">
              <a:buAutoNum type="arabicParenR"/>
            </a:pPr>
            <a:r>
              <a:rPr lang="en-US" sz="2800" b="0" i="0" dirty="0">
                <a:solidFill>
                  <a:srgbClr val="13343B"/>
                </a:solidFill>
                <a:effectLst/>
                <a:latin typeface="__fkGroteskNeue_532e43"/>
              </a:rPr>
              <a:t>The aim is to provide a comprehensive understanding that can lead to actionable strategies aimed at reducing attrition and enhancing employee </a:t>
            </a:r>
            <a:r>
              <a:rPr lang="en-IN" sz="2800" b="0" i="0" dirty="0">
                <a:solidFill>
                  <a:srgbClr val="13343B"/>
                </a:solidFill>
                <a:effectLst/>
                <a:latin typeface="__fkGroteskNeue_532e43"/>
              </a:rPr>
              <a:t>retention</a:t>
            </a:r>
            <a:r>
              <a:rPr lang="en-US" sz="2800" b="0" i="0" dirty="0">
                <a:solidFill>
                  <a:srgbClr val="13343B"/>
                </a:solidFill>
                <a:effectLst/>
                <a:latin typeface="__fkGroteskNeue_532e43"/>
              </a:rPr>
              <a:t>.</a:t>
            </a:r>
            <a:endParaRPr lang="en-US" sz="2800" u="sng" dirty="0"/>
          </a:p>
        </p:txBody>
      </p:sp>
      <p:pic>
        <p:nvPicPr>
          <p:cNvPr id="7" name="Picture 6">
            <a:extLst>
              <a:ext uri="{FF2B5EF4-FFF2-40B4-BE49-F238E27FC236}">
                <a16:creationId xmlns:a16="http://schemas.microsoft.com/office/drawing/2014/main" id="{3C003A00-0FB5-50F5-9C52-08E9E4B4E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195512"/>
            <a:ext cx="533400" cy="491466"/>
          </a:xfrm>
          <a:prstGeom prst="rect">
            <a:avLst/>
          </a:prstGeom>
        </p:spPr>
      </p:pic>
    </p:spTree>
    <p:extLst>
      <p:ext uri="{BB962C8B-B14F-4D97-AF65-F5344CB8AC3E}">
        <p14:creationId xmlns:p14="http://schemas.microsoft.com/office/powerpoint/2010/main" val="327756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10710" y="105427"/>
            <a:ext cx="17866580" cy="1410643"/>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1. How would you filter the dataset to only show employees aged 30 and above?</a:t>
            </a:r>
          </a:p>
        </p:txBody>
      </p:sp>
      <p:pic>
        <p:nvPicPr>
          <p:cNvPr id="9" name="Picture 8">
            <a:extLst>
              <a:ext uri="{FF2B5EF4-FFF2-40B4-BE49-F238E27FC236}">
                <a16:creationId xmlns:a16="http://schemas.microsoft.com/office/drawing/2014/main" id="{E9F41B6E-A905-01D5-B29A-21A91D5F97D7}"/>
              </a:ext>
            </a:extLst>
          </p:cNvPr>
          <p:cNvPicPr>
            <a:picLocks noChangeAspect="1"/>
          </p:cNvPicPr>
          <p:nvPr/>
        </p:nvPicPr>
        <p:blipFill rotWithShape="1">
          <a:blip r:embed="rId2">
            <a:extLst>
              <a:ext uri="{28A0092B-C50C-407E-A947-70E740481C1C}">
                <a14:useLocalDpi xmlns:a14="http://schemas.microsoft.com/office/drawing/2010/main" val="0"/>
              </a:ext>
            </a:extLst>
          </a:blip>
          <a:srcRect l="5569" t="19620" r="75095" b="13545"/>
          <a:stretch/>
        </p:blipFill>
        <p:spPr>
          <a:xfrm>
            <a:off x="1905000" y="1692914"/>
            <a:ext cx="5257801" cy="8403586"/>
          </a:xfrm>
          <a:prstGeom prst="rect">
            <a:avLst/>
          </a:prstGeom>
        </p:spPr>
      </p:pic>
      <p:sp>
        <p:nvSpPr>
          <p:cNvPr id="10" name="Arrow: Notched Right 9">
            <a:extLst>
              <a:ext uri="{FF2B5EF4-FFF2-40B4-BE49-F238E27FC236}">
                <a16:creationId xmlns:a16="http://schemas.microsoft.com/office/drawing/2014/main" id="{DD5993A3-CF34-C4DE-2407-2F5043E504E1}"/>
              </a:ext>
            </a:extLst>
          </p:cNvPr>
          <p:cNvSpPr/>
          <p:nvPr/>
        </p:nvSpPr>
        <p:spPr>
          <a:xfrm>
            <a:off x="304800" y="1692914"/>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0049EEB-41CC-0A35-2102-4D6BD974AD75}"/>
              </a:ext>
            </a:extLst>
          </p:cNvPr>
          <p:cNvSpPr/>
          <p:nvPr/>
        </p:nvSpPr>
        <p:spPr>
          <a:xfrm>
            <a:off x="8305800" y="3924300"/>
            <a:ext cx="9525000" cy="35814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3600" dirty="0">
                <a:solidFill>
                  <a:srgbClr val="383E48"/>
                </a:solidFill>
                <a:latin typeface="Aristotelica Pro"/>
              </a:rPr>
              <a:t>In Power BI we can achieve this by using table visualization on columns Employee ID and Age. It appears that there are </a:t>
            </a:r>
            <a:r>
              <a:rPr lang="en-US" sz="3600" dirty="0">
                <a:solidFill>
                  <a:schemeClr val="accent2">
                    <a:lumMod val="75000"/>
                  </a:schemeClr>
                </a:solidFill>
                <a:latin typeface="Aristotelica Pro"/>
              </a:rPr>
              <a:t>3432</a:t>
            </a:r>
            <a:r>
              <a:rPr lang="en-US" sz="3600" dirty="0">
                <a:solidFill>
                  <a:srgbClr val="383E48"/>
                </a:solidFill>
                <a:latin typeface="Aristotelica Pro"/>
              </a:rPr>
              <a:t> employees aged 30 and above.</a:t>
            </a:r>
          </a:p>
          <a:p>
            <a:endParaRPr lang="en-IN" dirty="0"/>
          </a:p>
        </p:txBody>
      </p:sp>
      <p:pic>
        <p:nvPicPr>
          <p:cNvPr id="17" name="Picture 16">
            <a:extLst>
              <a:ext uri="{FF2B5EF4-FFF2-40B4-BE49-F238E27FC236}">
                <a16:creationId xmlns:a16="http://schemas.microsoft.com/office/drawing/2014/main" id="{52F90EF6-4612-F290-33CD-301920855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9274" y="3467100"/>
            <a:ext cx="709452" cy="653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1D12BA00-1A9E-A2C6-9F04-E72811A455FE}"/>
              </a:ext>
            </a:extLst>
          </p:cNvPr>
          <p:cNvSpPr txBox="1"/>
          <p:nvPr/>
        </p:nvSpPr>
        <p:spPr>
          <a:xfrm>
            <a:off x="210710" y="105427"/>
            <a:ext cx="17866580" cy="692497"/>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2. Summarize the average Monthly Income by Job Role.</a:t>
            </a:r>
          </a:p>
        </p:txBody>
      </p:sp>
      <p:pic>
        <p:nvPicPr>
          <p:cNvPr id="7" name="Picture 6">
            <a:extLst>
              <a:ext uri="{FF2B5EF4-FFF2-40B4-BE49-F238E27FC236}">
                <a16:creationId xmlns:a16="http://schemas.microsoft.com/office/drawing/2014/main" id="{DF7D687A-BBB8-8863-FCD4-16DB0A544495}"/>
              </a:ext>
            </a:extLst>
          </p:cNvPr>
          <p:cNvPicPr>
            <a:picLocks noChangeAspect="1"/>
          </p:cNvPicPr>
          <p:nvPr/>
        </p:nvPicPr>
        <p:blipFill rotWithShape="1">
          <a:blip r:embed="rId3"/>
          <a:srcRect l="27084" t="17407" r="49999" b="51482"/>
          <a:stretch/>
        </p:blipFill>
        <p:spPr>
          <a:xfrm>
            <a:off x="875687" y="2400300"/>
            <a:ext cx="7184571" cy="5486400"/>
          </a:xfrm>
          <a:prstGeom prst="rect">
            <a:avLst/>
          </a:prstGeom>
        </p:spPr>
      </p:pic>
      <p:sp>
        <p:nvSpPr>
          <p:cNvPr id="8" name="Arrow: Notched Right 7">
            <a:extLst>
              <a:ext uri="{FF2B5EF4-FFF2-40B4-BE49-F238E27FC236}">
                <a16:creationId xmlns:a16="http://schemas.microsoft.com/office/drawing/2014/main" id="{93E0CBE9-C485-85DF-ECC2-E7CCFCC113AC}"/>
              </a:ext>
            </a:extLst>
          </p:cNvPr>
          <p:cNvSpPr/>
          <p:nvPr/>
        </p:nvSpPr>
        <p:spPr>
          <a:xfrm>
            <a:off x="222192" y="1409700"/>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D5644EDA-E8BE-3832-09FD-2473BBB951D7}"/>
              </a:ext>
            </a:extLst>
          </p:cNvPr>
          <p:cNvSpPr/>
          <p:nvPr/>
        </p:nvSpPr>
        <p:spPr>
          <a:xfrm>
            <a:off x="8458200" y="3467100"/>
            <a:ext cx="9525000" cy="35814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3600" dirty="0">
                <a:solidFill>
                  <a:srgbClr val="383E48"/>
                </a:solidFill>
                <a:latin typeface="Aristotelica Pro"/>
              </a:rPr>
              <a:t>In Power BI we can achieve this by using table visualization on columns Employee ID and Age. It appears that there are </a:t>
            </a:r>
            <a:r>
              <a:rPr lang="en-US" sz="3600" dirty="0">
                <a:solidFill>
                  <a:schemeClr val="accent2">
                    <a:lumMod val="75000"/>
                  </a:schemeClr>
                </a:solidFill>
                <a:latin typeface="Aristotelica Pro"/>
              </a:rPr>
              <a:t>3432</a:t>
            </a:r>
            <a:r>
              <a:rPr lang="en-US" sz="3600" dirty="0">
                <a:solidFill>
                  <a:srgbClr val="383E48"/>
                </a:solidFill>
                <a:latin typeface="Aristotelica Pro"/>
              </a:rPr>
              <a:t> employees aged 30 and above.</a:t>
            </a:r>
          </a:p>
          <a:p>
            <a:endParaRPr lang="en-IN" dirty="0"/>
          </a:p>
        </p:txBody>
      </p:sp>
      <p:pic>
        <p:nvPicPr>
          <p:cNvPr id="12" name="Picture 11">
            <a:extLst>
              <a:ext uri="{FF2B5EF4-FFF2-40B4-BE49-F238E27FC236}">
                <a16:creationId xmlns:a16="http://schemas.microsoft.com/office/drawing/2014/main" id="{BDAC7880-5876-F75F-D03F-9B4F4F4D9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3009900"/>
            <a:ext cx="709452" cy="653677"/>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08AA0E6-C76A-4701-8FEA-A04C8183DC9F}"/>
              </a:ext>
            </a:extLst>
          </p:cNvPr>
          <p:cNvSpPr txBox="1"/>
          <p:nvPr/>
        </p:nvSpPr>
        <p:spPr>
          <a:xfrm>
            <a:off x="210710" y="105427"/>
            <a:ext cx="17866580" cy="1410643"/>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3. Apply conditional formatting to highlight employees with Monthly Income above the company's average income.</a:t>
            </a:r>
          </a:p>
        </p:txBody>
      </p:sp>
      <p:pic>
        <p:nvPicPr>
          <p:cNvPr id="4" name="Picture 3">
            <a:extLst>
              <a:ext uri="{FF2B5EF4-FFF2-40B4-BE49-F238E27FC236}">
                <a16:creationId xmlns:a16="http://schemas.microsoft.com/office/drawing/2014/main" id="{579A0D9C-B76E-85EA-49F0-3B6B1A4669DE}"/>
              </a:ext>
            </a:extLst>
          </p:cNvPr>
          <p:cNvPicPr>
            <a:picLocks noChangeAspect="1"/>
          </p:cNvPicPr>
          <p:nvPr/>
        </p:nvPicPr>
        <p:blipFill rotWithShape="1">
          <a:blip r:embed="rId3"/>
          <a:srcRect l="2083" t="14738" r="72500" b="16667"/>
          <a:stretch/>
        </p:blipFill>
        <p:spPr>
          <a:xfrm>
            <a:off x="1524000" y="1750408"/>
            <a:ext cx="5562600" cy="8193692"/>
          </a:xfrm>
          <a:prstGeom prst="rect">
            <a:avLst/>
          </a:prstGeom>
        </p:spPr>
      </p:pic>
      <p:sp>
        <p:nvSpPr>
          <p:cNvPr id="5" name="Arrow: Notched Right 4">
            <a:extLst>
              <a:ext uri="{FF2B5EF4-FFF2-40B4-BE49-F238E27FC236}">
                <a16:creationId xmlns:a16="http://schemas.microsoft.com/office/drawing/2014/main" id="{CA4163F9-18CF-6213-33E5-D37989407C24}"/>
              </a:ext>
            </a:extLst>
          </p:cNvPr>
          <p:cNvSpPr/>
          <p:nvPr/>
        </p:nvSpPr>
        <p:spPr>
          <a:xfrm>
            <a:off x="304800" y="1762168"/>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C00DF7D-A366-9B6B-6D67-E606E6DF0965}"/>
              </a:ext>
            </a:extLst>
          </p:cNvPr>
          <p:cNvSpPr/>
          <p:nvPr/>
        </p:nvSpPr>
        <p:spPr>
          <a:xfrm>
            <a:off x="8001000" y="3579402"/>
            <a:ext cx="9525000" cy="35814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3600" dirty="0">
                <a:solidFill>
                  <a:srgbClr val="383E48"/>
                </a:solidFill>
                <a:latin typeface="Aristotelica Pro"/>
              </a:rPr>
              <a:t>By applying conditional formatting we found that 1479 out of 4410 employees have Monthly Income above the company's average income which is 65029.</a:t>
            </a:r>
          </a:p>
          <a:p>
            <a:endParaRPr lang="en-IN" dirty="0"/>
          </a:p>
        </p:txBody>
      </p:sp>
      <p:pic>
        <p:nvPicPr>
          <p:cNvPr id="7" name="Picture 6">
            <a:extLst>
              <a:ext uri="{FF2B5EF4-FFF2-40B4-BE49-F238E27FC236}">
                <a16:creationId xmlns:a16="http://schemas.microsoft.com/office/drawing/2014/main" id="{CA6CEB0F-B7DA-48FB-6333-FC5BFD987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548" y="3162300"/>
            <a:ext cx="709452" cy="653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BF428CC-5144-EB4D-BF0B-25835C360ACD}"/>
              </a:ext>
            </a:extLst>
          </p:cNvPr>
          <p:cNvSpPr txBox="1"/>
          <p:nvPr/>
        </p:nvSpPr>
        <p:spPr>
          <a:xfrm>
            <a:off x="210710" y="105427"/>
            <a:ext cx="17866580" cy="692497"/>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4. Create a bar chart to visualize the distribution of employee ages.</a:t>
            </a:r>
          </a:p>
        </p:txBody>
      </p:sp>
      <p:sp>
        <p:nvSpPr>
          <p:cNvPr id="6" name="Rectangle: Rounded Corners 5">
            <a:extLst>
              <a:ext uri="{FF2B5EF4-FFF2-40B4-BE49-F238E27FC236}">
                <a16:creationId xmlns:a16="http://schemas.microsoft.com/office/drawing/2014/main" id="{5FB00C7B-313C-718E-3C1D-5D6D42E17E3D}"/>
              </a:ext>
            </a:extLst>
          </p:cNvPr>
          <p:cNvSpPr/>
          <p:nvPr/>
        </p:nvSpPr>
        <p:spPr>
          <a:xfrm>
            <a:off x="1642056" y="6210300"/>
            <a:ext cx="11836758" cy="3733800"/>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IN" sz="3600" dirty="0"/>
              <a:t>With bar chart it is clear that highest number of employees that is 234 are of age 35 and the lowest age group is 57 with 12 employees. </a:t>
            </a:r>
          </a:p>
        </p:txBody>
      </p:sp>
      <p:pic>
        <p:nvPicPr>
          <p:cNvPr id="8" name="Picture 7">
            <a:extLst>
              <a:ext uri="{FF2B5EF4-FFF2-40B4-BE49-F238E27FC236}">
                <a16:creationId xmlns:a16="http://schemas.microsoft.com/office/drawing/2014/main" id="{3C85ED40-96A3-0CB0-DFB2-B4D9FCBBDD6E}"/>
              </a:ext>
            </a:extLst>
          </p:cNvPr>
          <p:cNvPicPr>
            <a:picLocks noChangeAspect="1"/>
          </p:cNvPicPr>
          <p:nvPr/>
        </p:nvPicPr>
        <p:blipFill rotWithShape="1">
          <a:blip r:embed="rId2"/>
          <a:srcRect l="25417" t="18148" r="38333" b="52963"/>
          <a:stretch/>
        </p:blipFill>
        <p:spPr>
          <a:xfrm>
            <a:off x="1676400" y="1562100"/>
            <a:ext cx="11658601" cy="4038600"/>
          </a:xfrm>
          <a:prstGeom prst="rect">
            <a:avLst/>
          </a:prstGeom>
        </p:spPr>
      </p:pic>
      <p:sp>
        <p:nvSpPr>
          <p:cNvPr id="9" name="Arrow: Notched Right 8">
            <a:extLst>
              <a:ext uri="{FF2B5EF4-FFF2-40B4-BE49-F238E27FC236}">
                <a16:creationId xmlns:a16="http://schemas.microsoft.com/office/drawing/2014/main" id="{21B9DAE3-2B21-18DF-7673-574218E9133C}"/>
              </a:ext>
            </a:extLst>
          </p:cNvPr>
          <p:cNvSpPr/>
          <p:nvPr/>
        </p:nvSpPr>
        <p:spPr>
          <a:xfrm>
            <a:off x="304800" y="1287776"/>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1BB69BB-4706-F5C6-30A8-167BDDDB2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5711199"/>
            <a:ext cx="709452" cy="6536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7185039-F2D2-B01E-EE63-354E64F5E9C1}"/>
              </a:ext>
            </a:extLst>
          </p:cNvPr>
          <p:cNvSpPr txBox="1"/>
          <p:nvPr/>
        </p:nvSpPr>
        <p:spPr>
          <a:xfrm>
            <a:off x="210710" y="105427"/>
            <a:ext cx="17866580" cy="1410643"/>
          </a:xfrm>
          <a:prstGeom prst="rect">
            <a:avLst/>
          </a:prstGeom>
        </p:spPr>
        <p:txBody>
          <a:bodyPr lIns="0" tIns="0" rIns="0" bIns="0" rtlCol="0" anchor="t">
            <a:spAutoFit/>
          </a:bodyPr>
          <a:lstStyle/>
          <a:p>
            <a:pPr>
              <a:lnSpc>
                <a:spcPts val="5599"/>
              </a:lnSpc>
            </a:pPr>
            <a:r>
              <a:rPr lang="en-US" sz="4000" b="1" dirty="0">
                <a:solidFill>
                  <a:srgbClr val="383E48"/>
                </a:solidFill>
                <a:latin typeface="Aristotelica Pro"/>
              </a:rPr>
              <a:t>5. Identify and clean any missing or inconsistent data in the "Department" column.</a:t>
            </a:r>
          </a:p>
        </p:txBody>
      </p:sp>
      <p:pic>
        <p:nvPicPr>
          <p:cNvPr id="4" name="Picture 3">
            <a:extLst>
              <a:ext uri="{FF2B5EF4-FFF2-40B4-BE49-F238E27FC236}">
                <a16:creationId xmlns:a16="http://schemas.microsoft.com/office/drawing/2014/main" id="{399F1F8F-1C83-2C8A-5D35-FF248F2A8467}"/>
              </a:ext>
            </a:extLst>
          </p:cNvPr>
          <p:cNvPicPr>
            <a:picLocks noChangeAspect="1"/>
          </p:cNvPicPr>
          <p:nvPr/>
        </p:nvPicPr>
        <p:blipFill rotWithShape="1">
          <a:blip r:embed="rId2"/>
          <a:srcRect r="67498" b="58589"/>
          <a:stretch/>
        </p:blipFill>
        <p:spPr>
          <a:xfrm>
            <a:off x="1583765" y="1878851"/>
            <a:ext cx="7865035" cy="5636689"/>
          </a:xfrm>
          <a:prstGeom prst="rect">
            <a:avLst/>
          </a:prstGeom>
          <a:ln w="38100">
            <a:solidFill>
              <a:schemeClr val="tx1"/>
            </a:solidFill>
          </a:ln>
        </p:spPr>
      </p:pic>
      <p:sp>
        <p:nvSpPr>
          <p:cNvPr id="5" name="Arrow: Notched Right 4">
            <a:extLst>
              <a:ext uri="{FF2B5EF4-FFF2-40B4-BE49-F238E27FC236}">
                <a16:creationId xmlns:a16="http://schemas.microsoft.com/office/drawing/2014/main" id="{16629414-14A4-5136-59D7-BC14AAB2F8DB}"/>
              </a:ext>
            </a:extLst>
          </p:cNvPr>
          <p:cNvSpPr/>
          <p:nvPr/>
        </p:nvSpPr>
        <p:spPr>
          <a:xfrm>
            <a:off x="381000" y="1699252"/>
            <a:ext cx="973272" cy="548648"/>
          </a:xfrm>
          <a:prstGeom prst="notch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93ECB47-A9B3-DC76-DF4D-E350AE7623CD}"/>
              </a:ext>
            </a:extLst>
          </p:cNvPr>
          <p:cNvSpPr/>
          <p:nvPr/>
        </p:nvSpPr>
        <p:spPr>
          <a:xfrm>
            <a:off x="9829800" y="2332999"/>
            <a:ext cx="7696200" cy="4867901"/>
          </a:xfrm>
          <a:prstGeom prst="roundRect">
            <a:avLst/>
          </a:prstGeom>
          <a:ln w="28575"/>
        </p:spPr>
        <p:style>
          <a:lnRef idx="1">
            <a:schemeClr val="accent4"/>
          </a:lnRef>
          <a:fillRef idx="2">
            <a:schemeClr val="accent4"/>
          </a:fillRef>
          <a:effectRef idx="1">
            <a:schemeClr val="accent4"/>
          </a:effectRef>
          <a:fontRef idx="minor">
            <a:schemeClr val="dk1"/>
          </a:fontRef>
        </p:style>
        <p:txBody>
          <a:bodyPr rtlCol="0" anchor="ctr"/>
          <a:lstStyle/>
          <a:p>
            <a:r>
              <a:rPr lang="en-US" sz="3600" dirty="0"/>
              <a:t>No cleaning is needed for the 'Department' column as it contains no missing or inconsistent values as shown in screenshot.</a:t>
            </a:r>
            <a:endParaRPr lang="en-IN" sz="3600" dirty="0"/>
          </a:p>
        </p:txBody>
      </p:sp>
      <p:pic>
        <p:nvPicPr>
          <p:cNvPr id="7" name="Picture 6">
            <a:extLst>
              <a:ext uri="{FF2B5EF4-FFF2-40B4-BE49-F238E27FC236}">
                <a16:creationId xmlns:a16="http://schemas.microsoft.com/office/drawing/2014/main" id="{587C9759-5DB6-594E-2049-6839A06E2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1921061"/>
            <a:ext cx="709452" cy="6536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1801</TotalTime>
  <Words>1205</Words>
  <Application>Microsoft Office PowerPoint</Application>
  <PresentationFormat>Custom</PresentationFormat>
  <Paragraphs>80</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Aristotelica Pro Semi-Bold</vt:lpstr>
      <vt:lpstr>Dessau</vt:lpstr>
      <vt:lpstr>Aristotelica Pro Bold</vt:lpstr>
      <vt:lpstr>Arial</vt:lpstr>
      <vt:lpstr>Söhne</vt:lpstr>
      <vt:lpstr>Aristotelica Pro</vt:lpstr>
      <vt:lpstr>__fkGroteskNeue_532e43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Data analysis</dc:title>
  <dc:creator>Gaurav Warkar</dc:creator>
  <cp:lastModifiedBy>Gaurav Warkar</cp:lastModifiedBy>
  <cp:revision>39</cp:revision>
  <dcterms:created xsi:type="dcterms:W3CDTF">2006-08-16T00:00:00Z</dcterms:created>
  <dcterms:modified xsi:type="dcterms:W3CDTF">2024-01-09T07:06:32Z</dcterms:modified>
  <dc:identifier>DAF22vaxCBA</dc:identifier>
</cp:coreProperties>
</file>